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27"/>
  </p:notesMasterIdLst>
  <p:sldIdLst>
    <p:sldId id="272" r:id="rId2"/>
    <p:sldId id="286" r:id="rId3"/>
    <p:sldId id="285" r:id="rId4"/>
    <p:sldId id="284" r:id="rId5"/>
    <p:sldId id="276" r:id="rId6"/>
    <p:sldId id="287" r:id="rId7"/>
    <p:sldId id="279" r:id="rId8"/>
    <p:sldId id="288" r:id="rId9"/>
    <p:sldId id="289" r:id="rId10"/>
    <p:sldId id="306" r:id="rId11"/>
    <p:sldId id="282" r:id="rId12"/>
    <p:sldId id="280" r:id="rId13"/>
    <p:sldId id="307" r:id="rId14"/>
    <p:sldId id="308" r:id="rId15"/>
    <p:sldId id="309" r:id="rId16"/>
    <p:sldId id="310" r:id="rId17"/>
    <p:sldId id="311" r:id="rId18"/>
    <p:sldId id="312" r:id="rId19"/>
    <p:sldId id="301" r:id="rId20"/>
    <p:sldId id="313" r:id="rId21"/>
    <p:sldId id="302" r:id="rId22"/>
    <p:sldId id="303" r:id="rId23"/>
    <p:sldId id="314" r:id="rId24"/>
    <p:sldId id="318" r:id="rId25"/>
    <p:sldId id="270" r:id="rId2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Thomas" initials="CT" lastIdx="1" clrIdx="0">
    <p:extLst>
      <p:ext uri="{19B8F6BF-5375-455C-9EA6-DF929625EA0E}">
        <p15:presenceInfo xmlns:p15="http://schemas.microsoft.com/office/powerpoint/2012/main" userId="S::christine.thomas@buildingselfbelief.onmicrosoft.com::3dfa9145-63eb-4071-9658-69e52bf0b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32"/>
    <a:srgbClr val="58AFF4"/>
    <a:srgbClr val="F8F7F9"/>
    <a:srgbClr val="EF75B5"/>
    <a:srgbClr val="69D2C9"/>
    <a:srgbClr val="113436"/>
    <a:srgbClr val="10C4A3"/>
    <a:srgbClr val="55C1FF"/>
    <a:srgbClr val="F7F7F7"/>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0"/>
    <p:restoredTop sz="94694"/>
  </p:normalViewPr>
  <p:slideViewPr>
    <p:cSldViewPr snapToGrid="0" snapToObjects="1">
      <p:cViewPr varScale="1">
        <p:scale>
          <a:sx n="126" d="100"/>
          <a:sy n="126" d="100"/>
        </p:scale>
        <p:origin x="1158"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1F483-39A6-7C4C-B065-DD4DF200DCDC}" type="datetimeFigureOut">
              <a:rPr lang="en-US" smtClean="0"/>
              <a:t>10/1/2024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27739-AC06-6A4D-8728-EB5C4E2CEC28}" type="slidenum">
              <a:rPr lang="en-US" smtClean="0"/>
              <a:t>‹#›</a:t>
            </a:fld>
            <a:endParaRPr lang="en-US"/>
          </a:p>
        </p:txBody>
      </p:sp>
    </p:spTree>
    <p:extLst>
      <p:ext uri="{BB962C8B-B14F-4D97-AF65-F5344CB8AC3E}">
        <p14:creationId xmlns:p14="http://schemas.microsoft.com/office/powerpoint/2010/main" val="310320467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739-AC06-6A4D-8728-EB5C4E2CEC28}" type="slidenum">
              <a:rPr lang="en-US" smtClean="0"/>
              <a:t>6</a:t>
            </a:fld>
            <a:endParaRPr lang="en-US"/>
          </a:p>
        </p:txBody>
      </p:sp>
    </p:spTree>
    <p:extLst>
      <p:ext uri="{BB962C8B-B14F-4D97-AF65-F5344CB8AC3E}">
        <p14:creationId xmlns:p14="http://schemas.microsoft.com/office/powerpoint/2010/main" val="2720666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info@buildingselfbelief.org" TargetMode="External"/><Relationship Id="rId2" Type="http://schemas.openxmlformats.org/officeDocument/2006/relationships/hyperlink" Target="https://www.buildingselfbelief.org/" TargetMode="External"/><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CDDAFE-1135-2C48-8271-B25315D54742}"/>
              </a:ext>
            </a:extLst>
          </p:cNvPr>
          <p:cNvSpPr>
            <a:spLocks noGrp="1"/>
          </p:cNvSpPr>
          <p:nvPr>
            <p:ph type="ctrTitle" hasCustomPrompt="1"/>
          </p:nvPr>
        </p:nvSpPr>
        <p:spPr>
          <a:xfrm>
            <a:off x="516835" y="2554356"/>
            <a:ext cx="7553739" cy="1512198"/>
          </a:xfrm>
        </p:spPr>
        <p:txBody>
          <a:bodyPr lIns="0" anchor="b">
            <a:normAutofit/>
          </a:bodyPr>
          <a:lstStyle>
            <a:lvl1pPr algn="l">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Presentation title goes here</a:t>
            </a:r>
            <a:endParaRPr lang="en-US" dirty="0"/>
          </a:p>
        </p:txBody>
      </p:sp>
      <p:sp>
        <p:nvSpPr>
          <p:cNvPr id="8" name="Subtitle 2">
            <a:extLst>
              <a:ext uri="{FF2B5EF4-FFF2-40B4-BE49-F238E27FC236}">
                <a16:creationId xmlns:a16="http://schemas.microsoft.com/office/drawing/2014/main" id="{50B11FE7-8349-D140-8B68-0BF779AA8138}"/>
              </a:ext>
            </a:extLst>
          </p:cNvPr>
          <p:cNvSpPr>
            <a:spLocks noGrp="1"/>
          </p:cNvSpPr>
          <p:nvPr>
            <p:ph type="subTitle" idx="1" hasCustomPrompt="1"/>
          </p:nvPr>
        </p:nvSpPr>
        <p:spPr>
          <a:xfrm>
            <a:off x="516835" y="4217228"/>
            <a:ext cx="7553739" cy="592164"/>
          </a:xfrm>
        </p:spPr>
        <p:txBody>
          <a:bodyPr lIns="0">
            <a:normAutofit/>
          </a:bodyPr>
          <a:lstStyle>
            <a:lvl1pPr marL="0" indent="0" algn="l">
              <a:buNone/>
              <a:defRPr sz="2000" b="0" i="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goes here</a:t>
            </a:r>
            <a:endParaRPr lang="en-US" dirty="0"/>
          </a:p>
        </p:txBody>
      </p:sp>
      <p:pic>
        <p:nvPicPr>
          <p:cNvPr id="10" name="Picture 9" descr="A picture containing text&#10;&#10;Description automatically generated">
            <a:extLst>
              <a:ext uri="{FF2B5EF4-FFF2-40B4-BE49-F238E27FC236}">
                <a16:creationId xmlns:a16="http://schemas.microsoft.com/office/drawing/2014/main" id="{3C38F1C6-F1D3-814A-B2F2-1ADEB0CB2030}"/>
              </a:ext>
            </a:extLst>
          </p:cNvPr>
          <p:cNvPicPr>
            <a:picLocks noChangeAspect="1"/>
          </p:cNvPicPr>
          <p:nvPr userDrawn="1"/>
        </p:nvPicPr>
        <p:blipFill>
          <a:blip r:embed="rId3"/>
          <a:stretch>
            <a:fillRect/>
          </a:stretch>
        </p:blipFill>
        <p:spPr>
          <a:xfrm>
            <a:off x="516835" y="481335"/>
            <a:ext cx="2021710" cy="681544"/>
          </a:xfrm>
          <a:prstGeom prst="rect">
            <a:avLst/>
          </a:prstGeom>
        </p:spPr>
      </p:pic>
      <p:sp>
        <p:nvSpPr>
          <p:cNvPr id="11" name="Subtitle 2">
            <a:extLst>
              <a:ext uri="{FF2B5EF4-FFF2-40B4-BE49-F238E27FC236}">
                <a16:creationId xmlns:a16="http://schemas.microsoft.com/office/drawing/2014/main" id="{400283AB-A3A3-D24B-B843-112B049E2F2E}"/>
              </a:ext>
            </a:extLst>
          </p:cNvPr>
          <p:cNvSpPr txBox="1">
            <a:spLocks/>
          </p:cNvSpPr>
          <p:nvPr userDrawn="1"/>
        </p:nvSpPr>
        <p:spPr>
          <a:xfrm>
            <a:off x="516835" y="5149234"/>
            <a:ext cx="9144000" cy="430822"/>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lumMod val="8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2">
                    <a:lumMod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2">
                    <a:lumMod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2">
                    <a:lumMod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100" b="0" i="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Date goes here</a:t>
            </a:r>
            <a:endParaRPr lang="en-US" sz="1100" b="0" i="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9E9A4CF0-3AD0-D144-8358-99D36D7DB427}"/>
              </a:ext>
            </a:extLst>
          </p:cNvPr>
          <p:cNvSpPr/>
          <p:nvPr userDrawn="1"/>
        </p:nvSpPr>
        <p:spPr>
          <a:xfrm>
            <a:off x="7841974" y="188843"/>
            <a:ext cx="1033669" cy="97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1553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estimonial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7E50A48A-A21A-074B-860D-A947F16B7E30}"/>
              </a:ext>
            </a:extLst>
          </p:cNvPr>
          <p:cNvSpPr/>
          <p:nvPr userDrawn="1"/>
        </p:nvSpPr>
        <p:spPr>
          <a:xfrm>
            <a:off x="623888" y="1225022"/>
            <a:ext cx="7886700" cy="3522180"/>
          </a:xfrm>
          <a:prstGeom prst="roundRect">
            <a:avLst>
              <a:gd name="adj" fmla="val 5653"/>
            </a:avLst>
          </a:prstGeom>
          <a:solidFill>
            <a:schemeClr val="bg1"/>
          </a:solidFill>
          <a:ln w="28575">
            <a:solidFill>
              <a:srgbClr val="69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4292" y="1353518"/>
            <a:ext cx="7185891" cy="2256798"/>
          </a:xfrm>
        </p:spPr>
        <p:txBody>
          <a:bodyPr anchor="b">
            <a:normAutofit/>
          </a:bodyPr>
          <a:lstStyle>
            <a:lvl1pPr algn="ctr">
              <a:defRPr sz="2000" b="1">
                <a:solidFill>
                  <a:srgbClr val="69D2C9"/>
                </a:solidFill>
              </a:defRPr>
            </a:lvl1pPr>
          </a:lstStyle>
          <a:p>
            <a:r>
              <a:rPr lang="en-GB" dirty="0"/>
              <a:t>Testimonial copy</a:t>
            </a:r>
            <a:endParaRPr lang="en-US" dirty="0"/>
          </a:p>
        </p:txBody>
      </p:sp>
      <p:sp>
        <p:nvSpPr>
          <p:cNvPr id="3" name="Text Placeholder 2"/>
          <p:cNvSpPr>
            <a:spLocks noGrp="1"/>
          </p:cNvSpPr>
          <p:nvPr>
            <p:ph type="body" idx="1" hasCustomPrompt="1"/>
          </p:nvPr>
        </p:nvSpPr>
        <p:spPr>
          <a:xfrm>
            <a:off x="974292" y="3738813"/>
            <a:ext cx="7185891" cy="751166"/>
          </a:xfrm>
        </p:spPr>
        <p:txBody>
          <a:bodyPr>
            <a:normAutofit/>
          </a:bodyPr>
          <a:lstStyle>
            <a:lvl1pPr marL="0" indent="0" algn="ctr">
              <a:buNone/>
              <a:defRPr sz="1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Testimonial author</a:t>
            </a:r>
          </a:p>
        </p:txBody>
      </p:sp>
      <p:sp>
        <p:nvSpPr>
          <p:cNvPr id="4" name="Date Placeholder 3"/>
          <p:cNvSpPr>
            <a:spLocks noGrp="1"/>
          </p:cNvSpPr>
          <p:nvPr>
            <p:ph type="dt" sz="half" idx="10"/>
          </p:nvPr>
        </p:nvSpPr>
        <p:spPr/>
        <p:txBody>
          <a:bodyPr rIns="0"/>
          <a:lstStyle/>
          <a:p>
            <a:r>
              <a:rPr lang="en-US" dirty="0"/>
              <a:t>Presentation title</a:t>
            </a:r>
          </a:p>
        </p:txBody>
      </p:sp>
      <p:sp>
        <p:nvSpPr>
          <p:cNvPr id="6" name="Slide Number Placeholder 5"/>
          <p:cNvSpPr>
            <a:spLocks noGrp="1"/>
          </p:cNvSpPr>
          <p:nvPr>
            <p:ph type="sldNum" sz="quarter" idx="12"/>
          </p:nvPr>
        </p:nvSpPr>
        <p:spPr/>
        <p:txBody>
          <a:bodyPr lIns="0"/>
          <a:lstStyle/>
          <a:p>
            <a:fld id="{A11C9724-8A92-144E-B366-F406EC48C5BB}" type="slidenum">
              <a:rPr lang="en-US" smtClean="0"/>
              <a:pPr/>
              <a:t>‹#›</a:t>
            </a:fld>
            <a:endParaRPr lang="en-US" dirty="0"/>
          </a:p>
        </p:txBody>
      </p:sp>
      <p:pic>
        <p:nvPicPr>
          <p:cNvPr id="8" name="Picture 7">
            <a:extLst>
              <a:ext uri="{FF2B5EF4-FFF2-40B4-BE49-F238E27FC236}">
                <a16:creationId xmlns:a16="http://schemas.microsoft.com/office/drawing/2014/main" id="{5FD51C2A-7B88-5740-A95B-90A5C06880AE}"/>
              </a:ext>
            </a:extLst>
          </p:cNvPr>
          <p:cNvPicPr>
            <a:picLocks noChangeAspect="1"/>
          </p:cNvPicPr>
          <p:nvPr userDrawn="1"/>
        </p:nvPicPr>
        <p:blipFill>
          <a:blip r:embed="rId3"/>
          <a:srcRect/>
          <a:stretch/>
        </p:blipFill>
        <p:spPr>
          <a:xfrm>
            <a:off x="448686" y="1057342"/>
            <a:ext cx="840135" cy="668607"/>
          </a:xfrm>
          <a:prstGeom prst="rect">
            <a:avLst/>
          </a:prstGeom>
        </p:spPr>
      </p:pic>
      <p:pic>
        <p:nvPicPr>
          <p:cNvPr id="11" name="Picture 10">
            <a:extLst>
              <a:ext uri="{FF2B5EF4-FFF2-40B4-BE49-F238E27FC236}">
                <a16:creationId xmlns:a16="http://schemas.microsoft.com/office/drawing/2014/main" id="{8366EF64-B385-6146-8096-92AAC3A503BA}"/>
              </a:ext>
            </a:extLst>
          </p:cNvPr>
          <p:cNvPicPr>
            <a:picLocks noChangeAspect="1"/>
          </p:cNvPicPr>
          <p:nvPr userDrawn="1"/>
        </p:nvPicPr>
        <p:blipFill>
          <a:blip r:embed="rId3"/>
          <a:srcRect/>
          <a:stretch/>
        </p:blipFill>
        <p:spPr>
          <a:xfrm rot="10800000">
            <a:off x="7845655" y="4238825"/>
            <a:ext cx="840135" cy="668607"/>
          </a:xfrm>
          <a:prstGeom prst="rect">
            <a:avLst/>
          </a:prstGeom>
        </p:spPr>
      </p:pic>
    </p:spTree>
    <p:extLst>
      <p:ext uri="{BB962C8B-B14F-4D97-AF65-F5344CB8AC3E}">
        <p14:creationId xmlns:p14="http://schemas.microsoft.com/office/powerpoint/2010/main" val="30958829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13859"/>
            <a:ext cx="3886200" cy="3233609"/>
          </a:xfrm>
        </p:spPr>
        <p:txBody>
          <a:bodyPr>
            <a:normAutofit/>
          </a:bodyPr>
          <a:lstStyle>
            <a:lvl1pPr>
              <a:lnSpc>
                <a:spcPct val="110000"/>
              </a:lnSpc>
              <a:defRPr sz="1600"/>
            </a:lvl1pPr>
            <a:lvl2pPr>
              <a:lnSpc>
                <a:spcPct val="110000"/>
              </a:lnSpc>
              <a:defRPr sz="1200"/>
            </a:lvl2pPr>
            <a:lvl3pPr>
              <a:lnSpc>
                <a:spcPct val="110000"/>
              </a:lnSpc>
              <a:defRPr sz="1100"/>
            </a:lvl3pPr>
            <a:lvl4pPr>
              <a:lnSpc>
                <a:spcPct val="110000"/>
              </a:lnSpc>
              <a:defRPr sz="1050"/>
            </a:lvl4pPr>
            <a:lvl5pPr>
              <a:lnSpc>
                <a:spcPct val="110000"/>
              </a:lnSpc>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913859"/>
            <a:ext cx="3886200" cy="3233609"/>
          </a:xfrm>
        </p:spPr>
        <p:txBody>
          <a:bodyPr>
            <a:normAutofit/>
          </a:bodyPr>
          <a:lstStyle>
            <a:lvl1pPr>
              <a:lnSpc>
                <a:spcPct val="110000"/>
              </a:lnSpc>
              <a:defRPr sz="1600"/>
            </a:lvl1pPr>
            <a:lvl2pPr>
              <a:lnSpc>
                <a:spcPct val="110000"/>
              </a:lnSpc>
              <a:defRPr sz="1200"/>
            </a:lvl2pPr>
            <a:lvl3pPr>
              <a:lnSpc>
                <a:spcPct val="110000"/>
              </a:lnSpc>
              <a:defRPr sz="1100"/>
            </a:lvl3pPr>
            <a:lvl4pPr>
              <a:lnSpc>
                <a:spcPct val="110000"/>
              </a:lnSpc>
              <a:defRPr sz="1050"/>
            </a:lvl4pPr>
            <a:lvl5pPr>
              <a:lnSpc>
                <a:spcPct val="110000"/>
              </a:lnSpc>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3">
            <a:extLst>
              <a:ext uri="{FF2B5EF4-FFF2-40B4-BE49-F238E27FC236}">
                <a16:creationId xmlns:a16="http://schemas.microsoft.com/office/drawing/2014/main" id="{09594F8E-BF44-2F4E-A407-3D063B6DBAC5}"/>
              </a:ext>
            </a:extLst>
          </p:cNvPr>
          <p:cNvSpPr>
            <a:spLocks noGrp="1"/>
          </p:cNvSpPr>
          <p:nvPr>
            <p:ph type="dt" sz="half" idx="10"/>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12" name="Slide Number Placeholder 5">
            <a:extLst>
              <a:ext uri="{FF2B5EF4-FFF2-40B4-BE49-F238E27FC236}">
                <a16:creationId xmlns:a16="http://schemas.microsoft.com/office/drawing/2014/main" id="{A174CB09-D929-ED4E-91FA-C17CEB56D932}"/>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
        <p:nvSpPr>
          <p:cNvPr id="14" name="Title 1">
            <a:extLst>
              <a:ext uri="{FF2B5EF4-FFF2-40B4-BE49-F238E27FC236}">
                <a16:creationId xmlns:a16="http://schemas.microsoft.com/office/drawing/2014/main" id="{049F9DEA-795D-674E-AA58-9B32B7678512}"/>
              </a:ext>
            </a:extLst>
          </p:cNvPr>
          <p:cNvSpPr>
            <a:spLocks noGrp="1"/>
          </p:cNvSpPr>
          <p:nvPr>
            <p:ph type="title"/>
          </p:nvPr>
        </p:nvSpPr>
        <p:spPr>
          <a:xfrm>
            <a:off x="628650" y="304271"/>
            <a:ext cx="7222259" cy="1104636"/>
          </a:xfrm>
        </p:spPr>
        <p:txBody>
          <a:bodyPr lIns="0"/>
          <a:lstStyle>
            <a:lvl1pPr>
              <a:defRPr>
                <a:solidFill>
                  <a:srgbClr val="58AFF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9700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47813"/>
            <a:ext cx="3868340" cy="539749"/>
          </a:xfrm>
        </p:spPr>
        <p:txBody>
          <a:bodyPr anchor="b">
            <a:normAutofit/>
          </a:bodyPr>
          <a:lstStyle>
            <a:lvl1pPr marL="0" indent="0">
              <a:buNone/>
              <a:defRPr sz="1600" b="1">
                <a:solidFill>
                  <a:srgbClr val="EF75B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629842" y="2198255"/>
            <a:ext cx="3868340" cy="2959798"/>
          </a:xfrm>
        </p:spPr>
        <p:txBody>
          <a:bodyPr>
            <a:normAutofit/>
          </a:bodyPr>
          <a:lstStyle>
            <a:lvl1pPr>
              <a:lnSpc>
                <a:spcPct val="110000"/>
              </a:lnSpc>
              <a:defRPr sz="1400"/>
            </a:lvl1pPr>
            <a:lvl2pPr>
              <a:lnSpc>
                <a:spcPct val="110000"/>
              </a:lnSpc>
              <a:defRPr sz="1100"/>
            </a:lvl2pPr>
            <a:lvl3pPr>
              <a:lnSpc>
                <a:spcPct val="110000"/>
              </a:lnSpc>
              <a:defRPr sz="1050"/>
            </a:lvl3pPr>
            <a:lvl4pPr>
              <a:lnSpc>
                <a:spcPct val="110000"/>
              </a:lnSpc>
              <a:defRPr sz="1000"/>
            </a:lvl4pPr>
            <a:lvl5pPr>
              <a:lnSpc>
                <a:spcPct val="110000"/>
              </a:lnSpc>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9150" y="1547813"/>
            <a:ext cx="3887391" cy="539749"/>
          </a:xfrm>
        </p:spPr>
        <p:txBody>
          <a:bodyPr anchor="b">
            <a:normAutofit/>
          </a:bodyPr>
          <a:lstStyle>
            <a:lvl1pPr marL="0" indent="0">
              <a:buNone/>
              <a:defRPr sz="1600" b="1">
                <a:solidFill>
                  <a:srgbClr val="EF75B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6" name="Content Placeholder 5"/>
          <p:cNvSpPr>
            <a:spLocks noGrp="1"/>
          </p:cNvSpPr>
          <p:nvPr>
            <p:ph sz="quarter" idx="4"/>
          </p:nvPr>
        </p:nvSpPr>
        <p:spPr>
          <a:xfrm>
            <a:off x="4629150" y="2198255"/>
            <a:ext cx="3887391" cy="2959798"/>
          </a:xfrm>
        </p:spPr>
        <p:txBody>
          <a:bodyPr>
            <a:normAutofit/>
          </a:bodyPr>
          <a:lstStyle>
            <a:lvl1pPr>
              <a:lnSpc>
                <a:spcPct val="110000"/>
              </a:lnSpc>
              <a:defRPr sz="1400"/>
            </a:lvl1pPr>
            <a:lvl2pPr>
              <a:lnSpc>
                <a:spcPct val="110000"/>
              </a:lnSpc>
              <a:defRPr sz="1100"/>
            </a:lvl2pPr>
            <a:lvl3pPr>
              <a:lnSpc>
                <a:spcPct val="110000"/>
              </a:lnSpc>
              <a:defRPr sz="1050"/>
            </a:lvl3pPr>
            <a:lvl4pPr>
              <a:lnSpc>
                <a:spcPct val="110000"/>
              </a:lnSpc>
              <a:defRPr sz="1000"/>
            </a:lvl4pPr>
            <a:lvl5pPr>
              <a:lnSpc>
                <a:spcPct val="110000"/>
              </a:lnSpc>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3">
            <a:extLst>
              <a:ext uri="{FF2B5EF4-FFF2-40B4-BE49-F238E27FC236}">
                <a16:creationId xmlns:a16="http://schemas.microsoft.com/office/drawing/2014/main" id="{8BACCEB4-83A3-5C46-9655-DEC76733F4F0}"/>
              </a:ext>
            </a:extLst>
          </p:cNvPr>
          <p:cNvSpPr>
            <a:spLocks noGrp="1"/>
          </p:cNvSpPr>
          <p:nvPr>
            <p:ph type="dt" sz="half" idx="10"/>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14" name="Slide Number Placeholder 5">
            <a:extLst>
              <a:ext uri="{FF2B5EF4-FFF2-40B4-BE49-F238E27FC236}">
                <a16:creationId xmlns:a16="http://schemas.microsoft.com/office/drawing/2014/main" id="{60BD118A-EBF4-8044-B129-3A5EE0A484D2}"/>
              </a:ext>
            </a:extLst>
          </p:cNvPr>
          <p:cNvSpPr>
            <a:spLocks noGrp="1"/>
          </p:cNvSpPr>
          <p:nvPr>
            <p:ph type="sldNum" sz="quarter" idx="11"/>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
        <p:nvSpPr>
          <p:cNvPr id="15" name="Title 1">
            <a:extLst>
              <a:ext uri="{FF2B5EF4-FFF2-40B4-BE49-F238E27FC236}">
                <a16:creationId xmlns:a16="http://schemas.microsoft.com/office/drawing/2014/main" id="{07313521-45CD-B54F-B137-91B119FA8EE3}"/>
              </a:ext>
            </a:extLst>
          </p:cNvPr>
          <p:cNvSpPr>
            <a:spLocks noGrp="1"/>
          </p:cNvSpPr>
          <p:nvPr>
            <p:ph type="title"/>
          </p:nvPr>
        </p:nvSpPr>
        <p:spPr>
          <a:xfrm>
            <a:off x="628650" y="304271"/>
            <a:ext cx="7222259" cy="1104636"/>
          </a:xfrm>
        </p:spPr>
        <p:txBody>
          <a:bodyPr lIns="0"/>
          <a:lstStyle>
            <a:lvl1pPr>
              <a:defRPr>
                <a:solidFill>
                  <a:srgbClr val="58AFF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5935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7EF292A-8E4D-5C4B-870F-32B07C331083}"/>
              </a:ext>
            </a:extLst>
          </p:cNvPr>
          <p:cNvSpPr>
            <a:spLocks noGrp="1" noChangeAspect="1"/>
          </p:cNvSpPr>
          <p:nvPr>
            <p:ph type="pic" idx="1"/>
          </p:nvPr>
        </p:nvSpPr>
        <p:spPr>
          <a:xfrm>
            <a:off x="634999" y="1062181"/>
            <a:ext cx="3715329" cy="2863274"/>
          </a:xfrm>
        </p:spPr>
        <p:txBody>
          <a:bodyPr anchor="ct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Date Placeholder 3">
            <a:extLst>
              <a:ext uri="{FF2B5EF4-FFF2-40B4-BE49-F238E27FC236}">
                <a16:creationId xmlns:a16="http://schemas.microsoft.com/office/drawing/2014/main" id="{CB845245-8CCE-1C42-8F46-76107CEF5E36}"/>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7" name="Slide Number Placeholder 5">
            <a:extLst>
              <a:ext uri="{FF2B5EF4-FFF2-40B4-BE49-F238E27FC236}">
                <a16:creationId xmlns:a16="http://schemas.microsoft.com/office/drawing/2014/main" id="{08A1AEA4-5730-694D-9EE1-E3BF45D096A3}"/>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
        <p:nvSpPr>
          <p:cNvPr id="8" name="Picture Placeholder 2">
            <a:extLst>
              <a:ext uri="{FF2B5EF4-FFF2-40B4-BE49-F238E27FC236}">
                <a16:creationId xmlns:a16="http://schemas.microsoft.com/office/drawing/2014/main" id="{6C89C0C4-941A-3C46-AB73-6EA04BB5F20B}"/>
              </a:ext>
            </a:extLst>
          </p:cNvPr>
          <p:cNvSpPr>
            <a:spLocks noGrp="1" noChangeAspect="1"/>
          </p:cNvSpPr>
          <p:nvPr>
            <p:ph type="pic" idx="10"/>
          </p:nvPr>
        </p:nvSpPr>
        <p:spPr>
          <a:xfrm>
            <a:off x="4782126" y="1062181"/>
            <a:ext cx="3715329" cy="2863274"/>
          </a:xfrm>
        </p:spPr>
        <p:txBody>
          <a:bodyPr anchor="ct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9" name="Content Placeholder 2">
            <a:extLst>
              <a:ext uri="{FF2B5EF4-FFF2-40B4-BE49-F238E27FC236}">
                <a16:creationId xmlns:a16="http://schemas.microsoft.com/office/drawing/2014/main" id="{CC5CFA52-75A9-AB4D-8DEB-69D3549BADB7}"/>
              </a:ext>
            </a:extLst>
          </p:cNvPr>
          <p:cNvSpPr>
            <a:spLocks noGrp="1"/>
          </p:cNvSpPr>
          <p:nvPr>
            <p:ph idx="11"/>
          </p:nvPr>
        </p:nvSpPr>
        <p:spPr>
          <a:xfrm>
            <a:off x="628648" y="4129474"/>
            <a:ext cx="7886701" cy="996708"/>
          </a:xfrm>
        </p:spPr>
        <p:txBody>
          <a:bodyPr lIns="0">
            <a:noAutofit/>
          </a:bodyPr>
          <a:lstStyle>
            <a:lvl1pPr marL="0" indent="0">
              <a:lnSpc>
                <a:spcPct val="110000"/>
              </a:lnSpc>
              <a:buNone/>
              <a:defRPr sz="1400"/>
            </a:lvl1pPr>
            <a:lvl2pPr>
              <a:defRPr sz="1400"/>
            </a:lvl2pPr>
            <a:lvl3pPr>
              <a:defRPr sz="1100"/>
            </a:lvl3pPr>
            <a:lvl4pPr>
              <a:defRPr sz="1050"/>
            </a:lvl4pPr>
            <a:lvl5pPr>
              <a:defRPr sz="105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10285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80735"/>
            <a:ext cx="4629150" cy="3052787"/>
          </a:xfrm>
        </p:spPr>
        <p:txBody>
          <a:bodyPr anchor="ct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787350"/>
            <a:ext cx="2949178" cy="3052787"/>
          </a:xfrm>
        </p:spPr>
        <p:txBody>
          <a:bodyPr lIns="0" anchor="ctr"/>
          <a:lstStyle>
            <a:lvl1pPr marL="0" indent="0">
              <a:lnSpc>
                <a:spcPct val="11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edit Master text styles</a:t>
            </a:r>
          </a:p>
        </p:txBody>
      </p:sp>
      <p:sp>
        <p:nvSpPr>
          <p:cNvPr id="8" name="Date Placeholder 3">
            <a:extLst>
              <a:ext uri="{FF2B5EF4-FFF2-40B4-BE49-F238E27FC236}">
                <a16:creationId xmlns:a16="http://schemas.microsoft.com/office/drawing/2014/main" id="{0E9E9F4F-33FC-6444-85C0-623626255C39}"/>
              </a:ext>
            </a:extLst>
          </p:cNvPr>
          <p:cNvSpPr>
            <a:spLocks noGrp="1"/>
          </p:cNvSpPr>
          <p:nvPr>
            <p:ph type="dt" sz="half" idx="10"/>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654DDDE4-DBDD-D24E-A7A2-47E728EC79B7}"/>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
        <p:nvSpPr>
          <p:cNvPr id="12" name="Title 1">
            <a:extLst>
              <a:ext uri="{FF2B5EF4-FFF2-40B4-BE49-F238E27FC236}">
                <a16:creationId xmlns:a16="http://schemas.microsoft.com/office/drawing/2014/main" id="{33F0B462-73C5-3C45-85A0-0B45AE7D8AF3}"/>
              </a:ext>
            </a:extLst>
          </p:cNvPr>
          <p:cNvSpPr>
            <a:spLocks noGrp="1"/>
          </p:cNvSpPr>
          <p:nvPr>
            <p:ph type="title"/>
          </p:nvPr>
        </p:nvSpPr>
        <p:spPr>
          <a:xfrm>
            <a:off x="628650" y="304271"/>
            <a:ext cx="7222259" cy="1104636"/>
          </a:xfrm>
        </p:spPr>
        <p:txBody>
          <a:bodyPr lIns="0"/>
          <a:lstStyle>
            <a:lvl1pPr>
              <a:defRPr>
                <a:solidFill>
                  <a:srgbClr val="58AFF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26060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FD5406-343D-644B-A895-6B1B9DBEA510}"/>
              </a:ext>
            </a:extLst>
          </p:cNvPr>
          <p:cNvSpPr/>
          <p:nvPr userDrawn="1"/>
        </p:nvSpPr>
        <p:spPr>
          <a:xfrm>
            <a:off x="387627" y="2005678"/>
            <a:ext cx="4795201" cy="830997"/>
          </a:xfrm>
          <a:prstGeom prst="rect">
            <a:avLst/>
          </a:prstGeom>
        </p:spPr>
        <p:txBody>
          <a:bodyPr wrap="square" lIns="0">
            <a:spAutoFit/>
          </a:bodyPr>
          <a:lstStyle/>
          <a:p>
            <a:pPr algn="l"/>
            <a:r>
              <a:rPr lang="en-GB" sz="4800" b="0" dirty="0">
                <a:solidFill>
                  <a:schemeClr val="tx1"/>
                </a:solidFill>
                <a:latin typeface="Verdana" panose="020B0604030504040204" pitchFamily="34" charset="0"/>
                <a:ea typeface="Verdana" panose="020B0604030504040204" pitchFamily="34" charset="0"/>
                <a:cs typeface="Verdana" panose="020B0604030504040204" pitchFamily="34" charset="0"/>
              </a:rPr>
              <a:t>Thank you!</a:t>
            </a:r>
            <a:endParaRPr lang="en-US" sz="4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06900E47-021A-C342-8E16-ED793110C50A}"/>
              </a:ext>
            </a:extLst>
          </p:cNvPr>
          <p:cNvSpPr/>
          <p:nvPr userDrawn="1"/>
        </p:nvSpPr>
        <p:spPr>
          <a:xfrm>
            <a:off x="387626" y="3905036"/>
            <a:ext cx="4452227" cy="1162947"/>
          </a:xfrm>
          <a:prstGeom prst="rect">
            <a:avLst/>
          </a:prstGeom>
        </p:spPr>
        <p:txBody>
          <a:bodyPr wrap="square" lIns="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b="0" i="0" u="sng"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buildingselfbelief.org</a:t>
            </a:r>
            <a:endParaRPr lang="en-GB" sz="1200" b="0" i="0" u="sng"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b="0" i="0" u="sng"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info@buildingselfbelief.org</a:t>
            </a:r>
            <a:endParaRPr lang="en-GB" sz="1200" b="0" i="0" u="sng"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b="0" i="0" u="none"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0191 406 6377</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200" b="0" i="0" u="sng"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2FC1DE53-86AC-C94D-8392-552311CEF603}"/>
              </a:ext>
            </a:extLst>
          </p:cNvPr>
          <p:cNvSpPr/>
          <p:nvPr userDrawn="1"/>
        </p:nvSpPr>
        <p:spPr>
          <a:xfrm>
            <a:off x="7841974" y="188843"/>
            <a:ext cx="1033669" cy="97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87489D-D871-1940-8EFD-022CC59C0624}"/>
              </a:ext>
            </a:extLst>
          </p:cNvPr>
          <p:cNvSpPr/>
          <p:nvPr userDrawn="1"/>
        </p:nvSpPr>
        <p:spPr>
          <a:xfrm>
            <a:off x="387627" y="4923669"/>
            <a:ext cx="5555974" cy="485005"/>
          </a:xfrm>
          <a:prstGeom prst="rect">
            <a:avLst/>
          </a:prstGeom>
        </p:spPr>
        <p:txBody>
          <a:bodyPr wrap="square" l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GB" sz="1100" dirty="0">
                <a:solidFill>
                  <a:schemeClr val="bg2">
                    <a:lumMod val="75000"/>
                  </a:schemeClr>
                </a:solidFill>
              </a:rPr>
              <a:t>Charity Number: 1178101     UKPRN Number: 10081093</a:t>
            </a:r>
          </a:p>
          <a:p>
            <a:pPr marL="0" marR="0" lvl="0" indent="0" algn="l" defTabSz="457200" rtl="0" eaLnBrk="1" fontAlgn="auto" latinLnBrk="0" hangingPunct="1">
              <a:lnSpc>
                <a:spcPct val="120000"/>
              </a:lnSpc>
              <a:spcBef>
                <a:spcPts val="0"/>
              </a:spcBef>
              <a:spcAft>
                <a:spcPts val="0"/>
              </a:spcAft>
              <a:buClrTx/>
              <a:buSzTx/>
              <a:buFontTx/>
              <a:buNone/>
              <a:tabLst/>
              <a:defRPr/>
            </a:pPr>
            <a:r>
              <a:rPr lang="en-GB" sz="1100" dirty="0">
                <a:solidFill>
                  <a:schemeClr val="bg2">
                    <a:lumMod val="75000"/>
                  </a:schemeClr>
                </a:solidFill>
              </a:rPr>
              <a:t>Office 85, Viewpoint, </a:t>
            </a:r>
            <a:r>
              <a:rPr lang="en-GB" sz="1100" dirty="0" err="1">
                <a:solidFill>
                  <a:schemeClr val="bg2">
                    <a:lumMod val="75000"/>
                  </a:schemeClr>
                </a:solidFill>
              </a:rPr>
              <a:t>Derwentside</a:t>
            </a:r>
            <a:r>
              <a:rPr lang="en-GB" sz="1100" dirty="0">
                <a:solidFill>
                  <a:schemeClr val="bg2">
                    <a:lumMod val="75000"/>
                  </a:schemeClr>
                </a:solidFill>
              </a:rPr>
              <a:t> Business Centre, Consett, Co Durham, DH8 6BN</a:t>
            </a:r>
          </a:p>
        </p:txBody>
      </p:sp>
      <p:pic>
        <p:nvPicPr>
          <p:cNvPr id="6" name="Picture 5" descr="Bubble chart&#10;&#10;Description automatically generated">
            <a:extLst>
              <a:ext uri="{FF2B5EF4-FFF2-40B4-BE49-F238E27FC236}">
                <a16:creationId xmlns:a16="http://schemas.microsoft.com/office/drawing/2014/main" id="{2F796CC5-0358-1543-A0AD-4F9404C05F5E}"/>
              </a:ext>
            </a:extLst>
          </p:cNvPr>
          <p:cNvPicPr>
            <a:picLocks noChangeAspect="1"/>
          </p:cNvPicPr>
          <p:nvPr userDrawn="1"/>
        </p:nvPicPr>
        <p:blipFill rotWithShape="1">
          <a:blip r:embed="rId4"/>
          <a:srcRect t="30841" r="30697" b="1"/>
          <a:stretch/>
        </p:blipFill>
        <p:spPr>
          <a:xfrm>
            <a:off x="4095940" y="0"/>
            <a:ext cx="5048060" cy="5037507"/>
          </a:xfrm>
          <a:prstGeom prst="rect">
            <a:avLst/>
          </a:prstGeom>
        </p:spPr>
      </p:pic>
      <p:sp>
        <p:nvSpPr>
          <p:cNvPr id="9" name="Rectangle 8">
            <a:extLst>
              <a:ext uri="{FF2B5EF4-FFF2-40B4-BE49-F238E27FC236}">
                <a16:creationId xmlns:a16="http://schemas.microsoft.com/office/drawing/2014/main" id="{AFC1E92B-935F-4A43-9EF1-75C5641FCC6D}"/>
              </a:ext>
            </a:extLst>
          </p:cNvPr>
          <p:cNvSpPr/>
          <p:nvPr userDrawn="1"/>
        </p:nvSpPr>
        <p:spPr>
          <a:xfrm>
            <a:off x="387626" y="3548222"/>
            <a:ext cx="4452227" cy="331950"/>
          </a:xfrm>
          <a:prstGeom prst="rect">
            <a:avLst/>
          </a:prstGeom>
        </p:spPr>
        <p:txBody>
          <a:bodyPr wrap="square" lIns="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b="1" i="0" u="none" dirty="0">
                <a:solidFill>
                  <a:srgbClr val="F27732"/>
                </a:solidFill>
                <a:latin typeface="Verdana" panose="020B0604030504040204" pitchFamily="34" charset="0"/>
                <a:ea typeface="Verdana" panose="020B0604030504040204" pitchFamily="34" charset="0"/>
                <a:cs typeface="Verdana" panose="020B0604030504040204" pitchFamily="34" charset="0"/>
              </a:rPr>
              <a:t>Contact us</a:t>
            </a:r>
          </a:p>
        </p:txBody>
      </p:sp>
    </p:spTree>
    <p:extLst>
      <p:ext uri="{BB962C8B-B14F-4D97-AF65-F5344CB8AC3E}">
        <p14:creationId xmlns:p14="http://schemas.microsoft.com/office/powerpoint/2010/main" val="341570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Orang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rgbClr val="F8F7F9"/>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9F284298-A57A-D643-B78B-09CD87D6383E}"/>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38093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Pink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rgbClr val="F8F7F9"/>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88D263C4-4616-3848-B634-6F914B72B39C}"/>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159624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u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rgbClr val="F8F7F9"/>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910D0527-F3C7-4944-99C9-29E3944C44B3}"/>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318731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urquois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rgbClr val="F8F7F9"/>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BD21FAF1-76E8-FD4E-B57C-E21FE356F490}"/>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6317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chemeClr val="tx1"/>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80CCAAF7-70D7-B942-901F-E2C6B652DB35}"/>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123421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ello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chemeClr val="tx1"/>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F7F953AA-19F0-C14D-97B4-542A47703606}"/>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52852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Gre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04271"/>
            <a:ext cx="5548866" cy="1104636"/>
          </a:xfrm>
        </p:spPr>
        <p:txBody>
          <a:bodyPr lIns="0"/>
          <a:lstStyle>
            <a:lvl1pPr>
              <a:defRPr>
                <a:solidFill>
                  <a:srgbClr val="58AFF4"/>
                </a:solidFill>
              </a:defRPr>
            </a:lvl1pPr>
          </a:lstStyle>
          <a:p>
            <a:r>
              <a:rPr lang="en-GB" dirty="0"/>
              <a:t>Click to edit Master title style</a:t>
            </a:r>
            <a:endParaRPr lang="en-US" dirty="0"/>
          </a:p>
        </p:txBody>
      </p:sp>
      <p:sp>
        <p:nvSpPr>
          <p:cNvPr id="9" name="Date Placeholder 3">
            <a:extLst>
              <a:ext uri="{FF2B5EF4-FFF2-40B4-BE49-F238E27FC236}">
                <a16:creationId xmlns:a16="http://schemas.microsoft.com/office/drawing/2014/main" id="{82DC77A7-43B2-944D-9550-975976A74627}"/>
              </a:ext>
            </a:extLst>
          </p:cNvPr>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5" name="Slide Number Placeholder 5">
            <a:extLst>
              <a:ext uri="{FF2B5EF4-FFF2-40B4-BE49-F238E27FC236}">
                <a16:creationId xmlns:a16="http://schemas.microsoft.com/office/drawing/2014/main" id="{6992BBE6-5F38-254D-84E8-6DAD4A7267FD}"/>
              </a:ext>
            </a:extLst>
          </p:cNvPr>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spTree>
    <p:extLst>
      <p:ext uri="{BB962C8B-B14F-4D97-AF65-F5344CB8AC3E}">
        <p14:creationId xmlns:p14="http://schemas.microsoft.com/office/powerpoint/2010/main" val="21826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3041"/>
            <a:ext cx="7292837" cy="2999834"/>
          </a:xfrm>
        </p:spPr>
        <p:txBody>
          <a:bodyPr>
            <a:normAutofit/>
          </a:bodyPr>
          <a:lstStyle>
            <a:lvl1pPr>
              <a:lnSpc>
                <a:spcPct val="110000"/>
              </a:lnSpc>
              <a:defRPr sz="1600"/>
            </a:lvl1pPr>
            <a:lvl2pPr>
              <a:lnSpc>
                <a:spcPct val="110000"/>
              </a:lnSpc>
              <a:defRPr sz="1200"/>
            </a:lvl2pPr>
            <a:lvl3pPr>
              <a:lnSpc>
                <a:spcPct val="110000"/>
              </a:lnSpc>
              <a:defRPr sz="1100"/>
            </a:lvl3pPr>
            <a:lvl4pPr>
              <a:lnSpc>
                <a:spcPct val="110000"/>
              </a:lnSpc>
              <a:defRPr sz="1050"/>
            </a:lvl4pPr>
            <a:lvl5pPr>
              <a:lnSpc>
                <a:spcPct val="110000"/>
              </a:lnSpc>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r>
              <a:rPr lang="en-US" dirty="0"/>
              <a:t>Presentation title</a:t>
            </a:r>
          </a:p>
        </p:txBody>
      </p:sp>
      <p:sp>
        <p:nvSpPr>
          <p:cNvPr id="6" name="Slide Number Placeholder 5"/>
          <p:cNvSpPr>
            <a:spLocks noGrp="1"/>
          </p:cNvSpPr>
          <p:nvPr>
            <p:ph type="sldNum" sz="quarter" idx="12"/>
          </p:nvPr>
        </p:nvSpPr>
        <p:spPr/>
        <p:txBody>
          <a:bodyPr/>
          <a:lstStyle/>
          <a:p>
            <a:fld id="{A11C9724-8A92-144E-B366-F406EC48C5BB}" type="slidenum">
              <a:rPr lang="en-US" smtClean="0"/>
              <a:t>‹#›</a:t>
            </a:fld>
            <a:endParaRPr lang="en-US"/>
          </a:p>
        </p:txBody>
      </p:sp>
      <p:sp>
        <p:nvSpPr>
          <p:cNvPr id="7" name="Title 1">
            <a:extLst>
              <a:ext uri="{FF2B5EF4-FFF2-40B4-BE49-F238E27FC236}">
                <a16:creationId xmlns:a16="http://schemas.microsoft.com/office/drawing/2014/main" id="{2AB43326-210A-8C49-B5D9-D548B50EB88C}"/>
              </a:ext>
            </a:extLst>
          </p:cNvPr>
          <p:cNvSpPr>
            <a:spLocks noGrp="1"/>
          </p:cNvSpPr>
          <p:nvPr>
            <p:ph type="title"/>
          </p:nvPr>
        </p:nvSpPr>
        <p:spPr>
          <a:xfrm>
            <a:off x="628650" y="304271"/>
            <a:ext cx="7222259" cy="1104636"/>
          </a:xfrm>
        </p:spPr>
        <p:txBody>
          <a:bodyPr lIns="0"/>
          <a:lstStyle>
            <a:lvl1pPr>
              <a:defRPr>
                <a:solidFill>
                  <a:srgbClr val="58AFF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70821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49" y="5296959"/>
            <a:ext cx="2696441" cy="304271"/>
          </a:xfrm>
          <a:prstGeom prst="rect">
            <a:avLst/>
          </a:prstGeom>
        </p:spPr>
        <p:txBody>
          <a:bodyPr vert="horz" lIns="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11C9724-8A92-144E-B366-F406EC48C5BB}" type="slidenum">
              <a:rPr lang="en-US" smtClean="0"/>
              <a:pPr/>
              <a:t>‹#›</a:t>
            </a:fld>
            <a:endParaRPr lang="en-US" dirty="0"/>
          </a:p>
        </p:txBody>
      </p:sp>
      <p:pic>
        <p:nvPicPr>
          <p:cNvPr id="7" name="Picture 6">
            <a:extLst>
              <a:ext uri="{FF2B5EF4-FFF2-40B4-BE49-F238E27FC236}">
                <a16:creationId xmlns:a16="http://schemas.microsoft.com/office/drawing/2014/main" id="{DF6A10E8-7D1B-B84E-BBC9-8F4C6E218F4F}"/>
              </a:ext>
            </a:extLst>
          </p:cNvPr>
          <p:cNvPicPr>
            <a:picLocks noChangeAspect="1"/>
          </p:cNvPicPr>
          <p:nvPr userDrawn="1"/>
        </p:nvPicPr>
        <p:blipFill>
          <a:blip r:embed="rId17"/>
          <a:stretch>
            <a:fillRect/>
          </a:stretch>
        </p:blipFill>
        <p:spPr>
          <a:xfrm>
            <a:off x="8239539" y="294332"/>
            <a:ext cx="540000" cy="540000"/>
          </a:xfrm>
          <a:prstGeom prst="rect">
            <a:avLst/>
          </a:prstGeom>
        </p:spPr>
      </p:pic>
    </p:spTree>
    <p:extLst>
      <p:ext uri="{BB962C8B-B14F-4D97-AF65-F5344CB8AC3E}">
        <p14:creationId xmlns:p14="http://schemas.microsoft.com/office/powerpoint/2010/main" val="742257224"/>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80" r:id="rId4"/>
    <p:sldLayoutId id="2147483681" r:id="rId5"/>
    <p:sldLayoutId id="2147483678" r:id="rId6"/>
    <p:sldLayoutId id="2147483679" r:id="rId7"/>
    <p:sldLayoutId id="2147483682" r:id="rId8"/>
    <p:sldLayoutId id="2147483663" r:id="rId9"/>
    <p:sldLayoutId id="2147483664" r:id="rId10"/>
    <p:sldLayoutId id="2147483665" r:id="rId11"/>
    <p:sldLayoutId id="2147483666" r:id="rId12"/>
    <p:sldLayoutId id="2147483668" r:id="rId13"/>
    <p:sldLayoutId id="2147483670" r:id="rId14"/>
    <p:sldLayoutId id="2147483675" r:id="rId15"/>
  </p:sldLayoutIdLst>
  <p:hf hdr="0" ftr="0" dt="0"/>
  <p:txStyles>
    <p:titleStyle>
      <a:lvl1pPr algn="l" defTabSz="685800" rtl="0" eaLnBrk="1" latinLnBrk="0" hangingPunct="1">
        <a:lnSpc>
          <a:spcPct val="90000"/>
        </a:lnSpc>
        <a:spcBef>
          <a:spcPct val="0"/>
        </a:spcBef>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9B7C-D39E-D54A-8355-72CE8F1294F6}"/>
              </a:ext>
            </a:extLst>
          </p:cNvPr>
          <p:cNvSpPr>
            <a:spLocks noGrp="1"/>
          </p:cNvSpPr>
          <p:nvPr>
            <p:ph type="ctrTitle"/>
          </p:nvPr>
        </p:nvSpPr>
        <p:spPr>
          <a:xfrm>
            <a:off x="516835" y="2554356"/>
            <a:ext cx="8198902" cy="1512198"/>
          </a:xfrm>
        </p:spPr>
        <p:txBody>
          <a:bodyPr>
            <a:normAutofit/>
          </a:bodyPr>
          <a:lstStyle/>
          <a:p>
            <a:r>
              <a:rPr lang="en-US" dirty="0"/>
              <a:t>Inclusion- How to include without excluding</a:t>
            </a:r>
          </a:p>
        </p:txBody>
      </p:sp>
      <p:sp>
        <p:nvSpPr>
          <p:cNvPr id="3" name="Subtitle 2">
            <a:extLst>
              <a:ext uri="{FF2B5EF4-FFF2-40B4-BE49-F238E27FC236}">
                <a16:creationId xmlns:a16="http://schemas.microsoft.com/office/drawing/2014/main" id="{5F65DC65-1498-8745-9188-D77720C01B68}"/>
              </a:ext>
            </a:extLst>
          </p:cNvPr>
          <p:cNvSpPr>
            <a:spLocks noGrp="1"/>
          </p:cNvSpPr>
          <p:nvPr>
            <p:ph type="subTitle" idx="1"/>
          </p:nvPr>
        </p:nvSpPr>
        <p:spPr/>
        <p:txBody>
          <a:bodyPr>
            <a:normAutofit/>
          </a:bodyPr>
          <a:lstStyle/>
          <a:p>
            <a:r>
              <a:rPr lang="en-US" dirty="0"/>
              <a:t>By Christine Thomas FRSA CEO</a:t>
            </a:r>
          </a:p>
        </p:txBody>
      </p:sp>
    </p:spTree>
    <p:extLst>
      <p:ext uri="{BB962C8B-B14F-4D97-AF65-F5344CB8AC3E}">
        <p14:creationId xmlns:p14="http://schemas.microsoft.com/office/powerpoint/2010/main" val="17075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2561-C06F-7D0F-AE3F-E415DE1143FE}"/>
              </a:ext>
            </a:extLst>
          </p:cNvPr>
          <p:cNvSpPr>
            <a:spLocks noGrp="1"/>
          </p:cNvSpPr>
          <p:nvPr>
            <p:ph type="title"/>
          </p:nvPr>
        </p:nvSpPr>
        <p:spPr/>
        <p:txBody>
          <a:bodyPr/>
          <a:lstStyle/>
          <a:p>
            <a:r>
              <a:rPr lang="en-GB" dirty="0"/>
              <a:t>Differentiation </a:t>
            </a:r>
          </a:p>
        </p:txBody>
      </p:sp>
      <p:sp>
        <p:nvSpPr>
          <p:cNvPr id="3" name="Slide Number Placeholder 2">
            <a:extLst>
              <a:ext uri="{FF2B5EF4-FFF2-40B4-BE49-F238E27FC236}">
                <a16:creationId xmlns:a16="http://schemas.microsoft.com/office/drawing/2014/main" id="{54D55396-367D-C2BB-FB12-6A3BDEF34F06}"/>
              </a:ext>
            </a:extLst>
          </p:cNvPr>
          <p:cNvSpPr>
            <a:spLocks noGrp="1"/>
          </p:cNvSpPr>
          <p:nvPr>
            <p:ph type="sldNum" sz="quarter" idx="4"/>
          </p:nvPr>
        </p:nvSpPr>
        <p:spPr/>
        <p:txBody>
          <a:bodyPr/>
          <a:lstStyle/>
          <a:p>
            <a:fld id="{A11C9724-8A92-144E-B366-F406EC48C5BB}" type="slidenum">
              <a:rPr lang="en-US" smtClean="0"/>
              <a:pPr/>
              <a:t>10</a:t>
            </a:fld>
            <a:endParaRPr lang="en-US" dirty="0"/>
          </a:p>
        </p:txBody>
      </p:sp>
      <p:sp>
        <p:nvSpPr>
          <p:cNvPr id="4" name="TextBox 3">
            <a:extLst>
              <a:ext uri="{FF2B5EF4-FFF2-40B4-BE49-F238E27FC236}">
                <a16:creationId xmlns:a16="http://schemas.microsoft.com/office/drawing/2014/main" id="{DB761C3F-0E48-37A1-F872-2F8527E150A3}"/>
              </a:ext>
            </a:extLst>
          </p:cNvPr>
          <p:cNvSpPr txBox="1"/>
          <p:nvPr/>
        </p:nvSpPr>
        <p:spPr>
          <a:xfrm>
            <a:off x="436728" y="1644560"/>
            <a:ext cx="7697338" cy="397031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At the start of my teaching career – differentiation was taught as a means of teaching English to mixed ability groups. The rationale was that everyone would work towards the same task – but where key students would be identified of needing extra support – and this would be discreetly put in place either through adapted worksheets, or ideally through having direct conversations with the students most in need. </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The main aim was to make everyone feel equal, and not single anyone out or make them feel inadequate in any way.</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To ensure the success of this approach – we had smaller classes and for extreme needs, professional support in the classroom. </a:t>
            </a:r>
          </a:p>
        </p:txBody>
      </p:sp>
    </p:spTree>
    <p:extLst>
      <p:ext uri="{BB962C8B-B14F-4D97-AF65-F5344CB8AC3E}">
        <p14:creationId xmlns:p14="http://schemas.microsoft.com/office/powerpoint/2010/main" val="73406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580F-6090-4649-9774-0AEFC20D1494}"/>
              </a:ext>
            </a:extLst>
          </p:cNvPr>
          <p:cNvSpPr>
            <a:spLocks noGrp="1"/>
          </p:cNvSpPr>
          <p:nvPr>
            <p:ph type="title"/>
          </p:nvPr>
        </p:nvSpPr>
        <p:spPr>
          <a:xfrm>
            <a:off x="628651" y="304271"/>
            <a:ext cx="6604662" cy="1104636"/>
          </a:xfrm>
        </p:spPr>
        <p:txBody>
          <a:bodyPr/>
          <a:lstStyle/>
          <a:p>
            <a:r>
              <a:rPr lang="en-US" dirty="0"/>
              <a:t>Example- How digital learning can be a bonus</a:t>
            </a:r>
          </a:p>
        </p:txBody>
      </p:sp>
      <p:sp>
        <p:nvSpPr>
          <p:cNvPr id="3" name="Slide Number Placeholder 2">
            <a:extLst>
              <a:ext uri="{FF2B5EF4-FFF2-40B4-BE49-F238E27FC236}">
                <a16:creationId xmlns:a16="http://schemas.microsoft.com/office/drawing/2014/main" id="{DAE2B2AE-C2FB-374D-83D1-0505B9F4DB9C}"/>
              </a:ext>
            </a:extLst>
          </p:cNvPr>
          <p:cNvSpPr>
            <a:spLocks noGrp="1"/>
          </p:cNvSpPr>
          <p:nvPr>
            <p:ph type="sldNum" sz="quarter" idx="4"/>
          </p:nvPr>
        </p:nvSpPr>
        <p:spPr/>
        <p:txBody>
          <a:bodyPr/>
          <a:lstStyle/>
          <a:p>
            <a:fld id="{A11C9724-8A92-144E-B366-F406EC48C5BB}" type="slidenum">
              <a:rPr lang="en-US" smtClean="0"/>
              <a:pPr/>
              <a:t>11</a:t>
            </a:fld>
            <a:endParaRPr lang="en-US" dirty="0"/>
          </a:p>
        </p:txBody>
      </p:sp>
      <p:sp>
        <p:nvSpPr>
          <p:cNvPr id="5" name="TextBox 4">
            <a:extLst>
              <a:ext uri="{FF2B5EF4-FFF2-40B4-BE49-F238E27FC236}">
                <a16:creationId xmlns:a16="http://schemas.microsoft.com/office/drawing/2014/main" id="{4EF418AC-3B04-455D-9DDE-3CA227C95D61}"/>
              </a:ext>
            </a:extLst>
          </p:cNvPr>
          <p:cNvSpPr txBox="1"/>
          <p:nvPr/>
        </p:nvSpPr>
        <p:spPr>
          <a:xfrm>
            <a:off x="405114" y="1644773"/>
            <a:ext cx="8110236" cy="3785652"/>
          </a:xfrm>
          <a:prstGeom prst="rect">
            <a:avLst/>
          </a:prstGeom>
          <a:noFill/>
        </p:spPr>
        <p:txBody>
          <a:bodyPr wrap="square">
            <a:spAutoFit/>
          </a:bodyPr>
          <a:lstStyle/>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rPr>
              <a:t>Years ago, I taught a GCSE to a student with locked in syndrome – he knew everything that was going on around him but had very limited physical movement and was non-verbal. He used his little finger to use a ‘talker’ and type what he wanted to say. </a:t>
            </a:r>
          </a:p>
          <a:p>
            <a:pPr marL="285750" indent="-285750">
              <a:buFont typeface="Arial" panose="020B0604020202020204" pitchFamily="34" charset="0"/>
              <a:buChar char="•"/>
              <a:defRP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rPr>
              <a:t>I contacted the exam board and asked how to go about recording his speaking and listening. He was perfectly capable of the task – but he was not actually physically speaking. </a:t>
            </a:r>
          </a:p>
          <a:p>
            <a:pPr marL="285750" indent="-285750">
              <a:buFont typeface="Arial" panose="020B0604020202020204" pitchFamily="34" charset="0"/>
              <a:buChar char="•"/>
              <a:defRP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rPr>
              <a:t>I was the FIRST person to ever even ask… they had no policy for this. </a:t>
            </a:r>
          </a:p>
          <a:p>
            <a:pPr>
              <a:defRPr/>
            </a:pPr>
            <a:r>
              <a:rPr lang="en-GB" sz="1600" dirty="0">
                <a:latin typeface="Verdana" panose="020B0604030504040204" pitchFamily="34" charset="0"/>
                <a:ea typeface="Verdana" panose="020B0604030504040204" pitchFamily="34" charset="0"/>
              </a:rPr>
              <a:t>    How depressing? </a:t>
            </a:r>
          </a:p>
          <a:p>
            <a:pPr marL="285750" indent="-285750">
              <a:buFont typeface="Arial" panose="020B0604020202020204" pitchFamily="34" charset="0"/>
              <a:buChar char="•"/>
              <a:defRP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sz="1600" dirty="0">
                <a:latin typeface="Verdana" panose="020B0604030504040204" pitchFamily="34" charset="0"/>
                <a:ea typeface="Verdana" panose="020B0604030504040204" pitchFamily="34" charset="0"/>
              </a:rPr>
              <a:t>Inclusion is finding ways of ensuring everyone is included – but in extreme cases, it is persuading others to adapt their policies to accommodate needs. </a:t>
            </a:r>
          </a:p>
        </p:txBody>
      </p:sp>
    </p:spTree>
    <p:extLst>
      <p:ext uri="{BB962C8B-B14F-4D97-AF65-F5344CB8AC3E}">
        <p14:creationId xmlns:p14="http://schemas.microsoft.com/office/powerpoint/2010/main" val="285122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0E10-6835-DB44-AD90-CC1080601B82}"/>
              </a:ext>
            </a:extLst>
          </p:cNvPr>
          <p:cNvSpPr>
            <a:spLocks noGrp="1"/>
          </p:cNvSpPr>
          <p:nvPr>
            <p:ph type="title"/>
          </p:nvPr>
        </p:nvSpPr>
        <p:spPr>
          <a:xfrm>
            <a:off x="628650" y="167793"/>
            <a:ext cx="5829299" cy="1104636"/>
          </a:xfrm>
        </p:spPr>
        <p:txBody>
          <a:bodyPr>
            <a:normAutofit fontScale="90000"/>
          </a:bodyPr>
          <a:lstStyle/>
          <a:p>
            <a:br>
              <a:rPr lang="en-GB" altLang="en-US" sz="2800" u="sng" dirty="0"/>
            </a:br>
            <a:br>
              <a:rPr lang="en-GB" altLang="en-US" sz="2800" u="sng" dirty="0"/>
            </a:br>
            <a:br>
              <a:rPr lang="en-GB" altLang="en-US" sz="2800" dirty="0"/>
            </a:br>
            <a:br>
              <a:rPr lang="en-GB" altLang="en-US" sz="2800" dirty="0"/>
            </a:br>
            <a:r>
              <a:rPr lang="en-GB" altLang="en-US" dirty="0"/>
              <a:t>E</a:t>
            </a:r>
            <a:r>
              <a:rPr lang="en-GB" altLang="en-US" sz="2800" dirty="0"/>
              <a:t>mpowering individuals with needs</a:t>
            </a:r>
            <a:br>
              <a:rPr lang="en-GB" altLang="en-US" dirty="0"/>
            </a:br>
            <a:br>
              <a:rPr lang="en-US" altLang="en-US" sz="1200" dirty="0">
                <a:latin typeface="Arial" panose="020B0604020202020204" pitchFamily="34" charset="0"/>
                <a:cs typeface="Arial" panose="020B0604020202020204" pitchFamily="34" charset="0"/>
              </a:rPr>
            </a:br>
            <a:br>
              <a:rPr lang="en-US" altLang="en-US" dirty="0">
                <a:solidFill>
                  <a:srgbClr val="1155CC"/>
                </a:solidFill>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1C95B8C0-E78C-3C43-9DF0-6CFB7ADECF57}"/>
              </a:ext>
            </a:extLst>
          </p:cNvPr>
          <p:cNvSpPr>
            <a:spLocks noGrp="1"/>
          </p:cNvSpPr>
          <p:nvPr>
            <p:ph type="sldNum" sz="quarter" idx="4"/>
          </p:nvPr>
        </p:nvSpPr>
        <p:spPr/>
        <p:txBody>
          <a:bodyPr/>
          <a:lstStyle/>
          <a:p>
            <a:fld id="{A11C9724-8A92-144E-B366-F406EC48C5BB}" type="slidenum">
              <a:rPr lang="en-US" smtClean="0"/>
              <a:pPr/>
              <a:t>12</a:t>
            </a:fld>
            <a:endParaRPr lang="en-US" dirty="0"/>
          </a:p>
        </p:txBody>
      </p:sp>
      <p:sp>
        <p:nvSpPr>
          <p:cNvPr id="6" name="TextBox 5">
            <a:extLst>
              <a:ext uri="{FF2B5EF4-FFF2-40B4-BE49-F238E27FC236}">
                <a16:creationId xmlns:a16="http://schemas.microsoft.com/office/drawing/2014/main" id="{2C21FEAE-B2D0-4A46-940C-453FA5D0DF6D}"/>
              </a:ext>
            </a:extLst>
          </p:cNvPr>
          <p:cNvSpPr txBox="1"/>
          <p:nvPr/>
        </p:nvSpPr>
        <p:spPr>
          <a:xfrm>
            <a:off x="477673" y="1601652"/>
            <a:ext cx="7937122" cy="3847207"/>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On a recent online charity course, there were calls from a few different sectors for an online questionnaire to be adapted for different users – these included other languages, volunteers with English as a second language and volunteers with conditions that impaired judgement. </a:t>
            </a:r>
          </a:p>
          <a:p>
            <a:pPr marL="285750" indent="-285750">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There was a full discussion about how they needed the questionnaire to be adapted.</a:t>
            </a:r>
          </a:p>
          <a:p>
            <a:pPr marL="285750" indent="-285750">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From a professional perspective, the use of questionnaires must have a function and purpose to be of any real use. For something like a questionnaire to work and collect data, you need an element of consistency. If you adapt this to too many different needs, it becomes redundant. </a:t>
            </a:r>
          </a:p>
          <a:p>
            <a:pPr marL="285750" indent="-285750">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The solution:</a:t>
            </a:r>
          </a:p>
        </p:txBody>
      </p:sp>
    </p:spTree>
    <p:extLst>
      <p:ext uri="{BB962C8B-B14F-4D97-AF65-F5344CB8AC3E}">
        <p14:creationId xmlns:p14="http://schemas.microsoft.com/office/powerpoint/2010/main" val="44168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5BA4-FBC1-0BBB-3AC5-3F1B9D3C3A51}"/>
              </a:ext>
            </a:extLst>
          </p:cNvPr>
          <p:cNvSpPr>
            <a:spLocks noGrp="1"/>
          </p:cNvSpPr>
          <p:nvPr>
            <p:ph type="title"/>
          </p:nvPr>
        </p:nvSpPr>
        <p:spPr/>
        <p:txBody>
          <a:bodyPr/>
          <a:lstStyle/>
          <a:p>
            <a:r>
              <a:rPr lang="en-GB" dirty="0"/>
              <a:t>A different approach</a:t>
            </a:r>
          </a:p>
        </p:txBody>
      </p:sp>
      <p:sp>
        <p:nvSpPr>
          <p:cNvPr id="3" name="Slide Number Placeholder 2">
            <a:extLst>
              <a:ext uri="{FF2B5EF4-FFF2-40B4-BE49-F238E27FC236}">
                <a16:creationId xmlns:a16="http://schemas.microsoft.com/office/drawing/2014/main" id="{9B5E540E-19DC-D887-CA2A-A5CD9D2B0A15}"/>
              </a:ext>
            </a:extLst>
          </p:cNvPr>
          <p:cNvSpPr>
            <a:spLocks noGrp="1"/>
          </p:cNvSpPr>
          <p:nvPr>
            <p:ph type="sldNum" sz="quarter" idx="4"/>
          </p:nvPr>
        </p:nvSpPr>
        <p:spPr/>
        <p:txBody>
          <a:bodyPr/>
          <a:lstStyle/>
          <a:p>
            <a:fld id="{A11C9724-8A92-144E-B366-F406EC48C5BB}" type="slidenum">
              <a:rPr lang="en-US" smtClean="0"/>
              <a:pPr/>
              <a:t>13</a:t>
            </a:fld>
            <a:endParaRPr lang="en-US" dirty="0"/>
          </a:p>
        </p:txBody>
      </p:sp>
      <p:sp>
        <p:nvSpPr>
          <p:cNvPr id="4" name="TextBox 3">
            <a:extLst>
              <a:ext uri="{FF2B5EF4-FFF2-40B4-BE49-F238E27FC236}">
                <a16:creationId xmlns:a16="http://schemas.microsoft.com/office/drawing/2014/main" id="{0E41108A-87D3-9081-2D31-88805978802D}"/>
              </a:ext>
            </a:extLst>
          </p:cNvPr>
          <p:cNvSpPr txBox="1"/>
          <p:nvPr/>
        </p:nvSpPr>
        <p:spPr>
          <a:xfrm>
            <a:off x="532263" y="1828800"/>
            <a:ext cx="7492621" cy="3693319"/>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I was asked to feedback about the approach. In my feedback I suggested the following – and this is how I truly believe inclusion can realistically and most productively be achieved.</a:t>
            </a:r>
          </a:p>
          <a:p>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Let individuals attempt to complete the work independently. Encourage them to try. When they get to a point that they cannot go any further- THEN you intervene.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Do not assume that they cannot do it before they even start!</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Putting in numerous interventions and assuming a lack of ability is disempowering… our aim should be to empower, not disempower. </a:t>
            </a:r>
          </a:p>
        </p:txBody>
      </p:sp>
    </p:spTree>
    <p:extLst>
      <p:ext uri="{BB962C8B-B14F-4D97-AF65-F5344CB8AC3E}">
        <p14:creationId xmlns:p14="http://schemas.microsoft.com/office/powerpoint/2010/main" val="281234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F4BA-15F7-3124-E064-D46FEF19D05B}"/>
              </a:ext>
            </a:extLst>
          </p:cNvPr>
          <p:cNvSpPr>
            <a:spLocks noGrp="1"/>
          </p:cNvSpPr>
          <p:nvPr>
            <p:ph type="title"/>
          </p:nvPr>
        </p:nvSpPr>
        <p:spPr/>
        <p:txBody>
          <a:bodyPr/>
          <a:lstStyle/>
          <a:p>
            <a:r>
              <a:rPr lang="en-GB" dirty="0"/>
              <a:t>Accommodate change</a:t>
            </a:r>
          </a:p>
        </p:txBody>
      </p:sp>
      <p:sp>
        <p:nvSpPr>
          <p:cNvPr id="3" name="Slide Number Placeholder 2">
            <a:extLst>
              <a:ext uri="{FF2B5EF4-FFF2-40B4-BE49-F238E27FC236}">
                <a16:creationId xmlns:a16="http://schemas.microsoft.com/office/drawing/2014/main" id="{F362F009-8F12-5FAF-BC14-38B22E887303}"/>
              </a:ext>
            </a:extLst>
          </p:cNvPr>
          <p:cNvSpPr>
            <a:spLocks noGrp="1"/>
          </p:cNvSpPr>
          <p:nvPr>
            <p:ph type="sldNum" sz="quarter" idx="4"/>
          </p:nvPr>
        </p:nvSpPr>
        <p:spPr/>
        <p:txBody>
          <a:bodyPr/>
          <a:lstStyle/>
          <a:p>
            <a:fld id="{A11C9724-8A92-144E-B366-F406EC48C5BB}" type="slidenum">
              <a:rPr lang="en-US" smtClean="0"/>
              <a:pPr/>
              <a:t>14</a:t>
            </a:fld>
            <a:endParaRPr lang="en-US" dirty="0"/>
          </a:p>
        </p:txBody>
      </p:sp>
      <p:sp>
        <p:nvSpPr>
          <p:cNvPr id="4" name="TextBox 3">
            <a:extLst>
              <a:ext uri="{FF2B5EF4-FFF2-40B4-BE49-F238E27FC236}">
                <a16:creationId xmlns:a16="http://schemas.microsoft.com/office/drawing/2014/main" id="{56A58072-BF62-7F49-FFC2-2DB2C79FC348}"/>
              </a:ext>
            </a:extLst>
          </p:cNvPr>
          <p:cNvSpPr txBox="1"/>
          <p:nvPr/>
        </p:nvSpPr>
        <p:spPr>
          <a:xfrm>
            <a:off x="532263" y="1815152"/>
            <a:ext cx="7533564" cy="286232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Special needs change – sometimes, something triggers change where people can suddenly read more proficiently, they can communicate better, their movement improves. We need to encourage individuals to have a more nuanced understanding of their needs and have a greater understanding of what could help them. </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This also acts in reverse – where people can decline – but it is also important to encourage them to manage their own needs as far as possible.</a:t>
            </a:r>
          </a:p>
        </p:txBody>
      </p:sp>
    </p:spTree>
    <p:extLst>
      <p:ext uri="{BB962C8B-B14F-4D97-AF65-F5344CB8AC3E}">
        <p14:creationId xmlns:p14="http://schemas.microsoft.com/office/powerpoint/2010/main" val="327054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6279-F6C5-6C01-387C-6CE526FD10C6}"/>
              </a:ext>
            </a:extLst>
          </p:cNvPr>
          <p:cNvSpPr>
            <a:spLocks noGrp="1"/>
          </p:cNvSpPr>
          <p:nvPr>
            <p:ph type="title"/>
          </p:nvPr>
        </p:nvSpPr>
        <p:spPr/>
        <p:txBody>
          <a:bodyPr/>
          <a:lstStyle/>
          <a:p>
            <a:r>
              <a:rPr lang="en-GB" dirty="0"/>
              <a:t>Accommodate change</a:t>
            </a:r>
          </a:p>
        </p:txBody>
      </p:sp>
      <p:sp>
        <p:nvSpPr>
          <p:cNvPr id="3" name="Slide Number Placeholder 2">
            <a:extLst>
              <a:ext uri="{FF2B5EF4-FFF2-40B4-BE49-F238E27FC236}">
                <a16:creationId xmlns:a16="http://schemas.microsoft.com/office/drawing/2014/main" id="{143DDDD1-28F3-5836-6B4F-E857D6F6709E}"/>
              </a:ext>
            </a:extLst>
          </p:cNvPr>
          <p:cNvSpPr>
            <a:spLocks noGrp="1"/>
          </p:cNvSpPr>
          <p:nvPr>
            <p:ph type="sldNum" sz="quarter" idx="4"/>
          </p:nvPr>
        </p:nvSpPr>
        <p:spPr/>
        <p:txBody>
          <a:bodyPr/>
          <a:lstStyle/>
          <a:p>
            <a:fld id="{A11C9724-8A92-144E-B366-F406EC48C5BB}" type="slidenum">
              <a:rPr lang="en-US" smtClean="0"/>
              <a:pPr/>
              <a:t>15</a:t>
            </a:fld>
            <a:endParaRPr lang="en-US" dirty="0"/>
          </a:p>
        </p:txBody>
      </p:sp>
      <p:sp>
        <p:nvSpPr>
          <p:cNvPr id="4" name="TextBox 3">
            <a:extLst>
              <a:ext uri="{FF2B5EF4-FFF2-40B4-BE49-F238E27FC236}">
                <a16:creationId xmlns:a16="http://schemas.microsoft.com/office/drawing/2014/main" id="{97433482-684D-7E00-26AD-C624EDC47C48}"/>
              </a:ext>
            </a:extLst>
          </p:cNvPr>
          <p:cNvSpPr txBox="1"/>
          <p:nvPr/>
        </p:nvSpPr>
        <p:spPr>
          <a:xfrm>
            <a:off x="628651" y="1856096"/>
            <a:ext cx="7273403" cy="2585323"/>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If there is an assumption of need with no room for adaptation, this is disempowering, not empowering individuals. </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Digital Technology is a brilliant tool to empower individuals. We need to use this technology to develop and encourage people. The aim is not to anticipate and eradicate problems, but to equip people to have the confidence to manage their own needs. </a:t>
            </a:r>
          </a:p>
        </p:txBody>
      </p:sp>
    </p:spTree>
    <p:extLst>
      <p:ext uri="{BB962C8B-B14F-4D97-AF65-F5344CB8AC3E}">
        <p14:creationId xmlns:p14="http://schemas.microsoft.com/office/powerpoint/2010/main" val="115164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B0A-91BC-EE3E-949F-68A5997164F4}"/>
              </a:ext>
            </a:extLst>
          </p:cNvPr>
          <p:cNvSpPr>
            <a:spLocks noGrp="1"/>
          </p:cNvSpPr>
          <p:nvPr>
            <p:ph type="title"/>
          </p:nvPr>
        </p:nvSpPr>
        <p:spPr>
          <a:xfrm>
            <a:off x="478525" y="304271"/>
            <a:ext cx="6304412" cy="1104636"/>
          </a:xfrm>
        </p:spPr>
        <p:txBody>
          <a:bodyPr/>
          <a:lstStyle/>
          <a:p>
            <a:r>
              <a:rPr lang="en-GB" dirty="0"/>
              <a:t>The power of Digital Technology</a:t>
            </a:r>
          </a:p>
        </p:txBody>
      </p:sp>
      <p:sp>
        <p:nvSpPr>
          <p:cNvPr id="3" name="Slide Number Placeholder 2">
            <a:extLst>
              <a:ext uri="{FF2B5EF4-FFF2-40B4-BE49-F238E27FC236}">
                <a16:creationId xmlns:a16="http://schemas.microsoft.com/office/drawing/2014/main" id="{4865E6C2-0F22-F4AD-1D36-53DAF2AD8D8B}"/>
              </a:ext>
            </a:extLst>
          </p:cNvPr>
          <p:cNvSpPr>
            <a:spLocks noGrp="1"/>
          </p:cNvSpPr>
          <p:nvPr>
            <p:ph type="sldNum" sz="quarter" idx="4"/>
          </p:nvPr>
        </p:nvSpPr>
        <p:spPr/>
        <p:txBody>
          <a:bodyPr/>
          <a:lstStyle/>
          <a:p>
            <a:fld id="{A11C9724-8A92-144E-B366-F406EC48C5BB}" type="slidenum">
              <a:rPr lang="en-US" smtClean="0"/>
              <a:pPr/>
              <a:t>16</a:t>
            </a:fld>
            <a:endParaRPr lang="en-US" dirty="0"/>
          </a:p>
        </p:txBody>
      </p:sp>
      <p:sp>
        <p:nvSpPr>
          <p:cNvPr id="4" name="TextBox 3">
            <a:extLst>
              <a:ext uri="{FF2B5EF4-FFF2-40B4-BE49-F238E27FC236}">
                <a16:creationId xmlns:a16="http://schemas.microsoft.com/office/drawing/2014/main" id="{50CFB606-F2EF-F78F-F3EB-E7794A0C12E6}"/>
              </a:ext>
            </a:extLst>
          </p:cNvPr>
          <p:cNvSpPr txBox="1"/>
          <p:nvPr/>
        </p:nvSpPr>
        <p:spPr>
          <a:xfrm>
            <a:off x="478525" y="1856096"/>
            <a:ext cx="7723779" cy="2585323"/>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Following on from the theme of English teaching – my biggest issue is the obsession with creating a system that pretends that technology does not exist – and that in eradicating the use of technology, we are ‘testing’ the ability of students in the ‘purest’ way. </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In today's world, this is an utterly ridiculous approach, and it severely impairs the long-term progress of some of our most brilliant students. </a:t>
            </a:r>
          </a:p>
        </p:txBody>
      </p:sp>
    </p:spTree>
    <p:extLst>
      <p:ext uri="{BB962C8B-B14F-4D97-AF65-F5344CB8AC3E}">
        <p14:creationId xmlns:p14="http://schemas.microsoft.com/office/powerpoint/2010/main" val="156933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69F1-1259-8265-0718-51E0981E312E}"/>
              </a:ext>
            </a:extLst>
          </p:cNvPr>
          <p:cNvSpPr>
            <a:spLocks noGrp="1"/>
          </p:cNvSpPr>
          <p:nvPr>
            <p:ph type="title"/>
          </p:nvPr>
        </p:nvSpPr>
        <p:spPr>
          <a:xfrm>
            <a:off x="451229" y="280996"/>
            <a:ext cx="5829299" cy="1104636"/>
          </a:xfrm>
        </p:spPr>
        <p:txBody>
          <a:bodyPr/>
          <a:lstStyle/>
          <a:p>
            <a:r>
              <a:rPr lang="en-GB" dirty="0"/>
              <a:t>The power of Digital Technology</a:t>
            </a:r>
          </a:p>
        </p:txBody>
      </p:sp>
      <p:sp>
        <p:nvSpPr>
          <p:cNvPr id="3" name="Slide Number Placeholder 2">
            <a:extLst>
              <a:ext uri="{FF2B5EF4-FFF2-40B4-BE49-F238E27FC236}">
                <a16:creationId xmlns:a16="http://schemas.microsoft.com/office/drawing/2014/main" id="{A4B810B7-AADD-9F8F-8844-7B6FA11EF128}"/>
              </a:ext>
            </a:extLst>
          </p:cNvPr>
          <p:cNvSpPr>
            <a:spLocks noGrp="1"/>
          </p:cNvSpPr>
          <p:nvPr>
            <p:ph type="sldNum" sz="quarter" idx="4"/>
          </p:nvPr>
        </p:nvSpPr>
        <p:spPr/>
        <p:txBody>
          <a:bodyPr/>
          <a:lstStyle/>
          <a:p>
            <a:fld id="{A11C9724-8A92-144E-B366-F406EC48C5BB}" type="slidenum">
              <a:rPr lang="en-US" smtClean="0"/>
              <a:pPr/>
              <a:t>17</a:t>
            </a:fld>
            <a:endParaRPr lang="en-US" dirty="0"/>
          </a:p>
        </p:txBody>
      </p:sp>
      <p:sp>
        <p:nvSpPr>
          <p:cNvPr id="4" name="TextBox 3">
            <a:extLst>
              <a:ext uri="{FF2B5EF4-FFF2-40B4-BE49-F238E27FC236}">
                <a16:creationId xmlns:a16="http://schemas.microsoft.com/office/drawing/2014/main" id="{05DF56B6-8DA8-35A4-3D57-7AF5BD1F4FAF}"/>
              </a:ext>
            </a:extLst>
          </p:cNvPr>
          <p:cNvSpPr txBox="1"/>
          <p:nvPr/>
        </p:nvSpPr>
        <p:spPr>
          <a:xfrm>
            <a:off x="451229" y="1842448"/>
            <a:ext cx="7587302" cy="2585323"/>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An example of this is the English Language exam at GCSE – we used to teach 20% speaking and listening – a very important skill, 40% coursework, where they produced a series of drafted and redrafted tasks that taught HOW to write as well as encouraging creativity, and then 40% in exam conditions. If they had done well in the other elements, it did not matter so much how they did in the exam. The government also removed media and online texts – basically the only news that most people read these days is online. </a:t>
            </a:r>
          </a:p>
        </p:txBody>
      </p:sp>
    </p:spTree>
    <p:extLst>
      <p:ext uri="{BB962C8B-B14F-4D97-AF65-F5344CB8AC3E}">
        <p14:creationId xmlns:p14="http://schemas.microsoft.com/office/powerpoint/2010/main" val="245407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69F1-1259-8265-0718-51E0981E312E}"/>
              </a:ext>
            </a:extLst>
          </p:cNvPr>
          <p:cNvSpPr>
            <a:spLocks noGrp="1"/>
          </p:cNvSpPr>
          <p:nvPr>
            <p:ph type="title"/>
          </p:nvPr>
        </p:nvSpPr>
        <p:spPr>
          <a:xfrm>
            <a:off x="451229" y="280996"/>
            <a:ext cx="5829299" cy="1104636"/>
          </a:xfrm>
        </p:spPr>
        <p:txBody>
          <a:bodyPr/>
          <a:lstStyle/>
          <a:p>
            <a:r>
              <a:rPr lang="en-GB" dirty="0"/>
              <a:t>The power of Digital Technology</a:t>
            </a:r>
          </a:p>
        </p:txBody>
      </p:sp>
      <p:sp>
        <p:nvSpPr>
          <p:cNvPr id="3" name="Slide Number Placeholder 2">
            <a:extLst>
              <a:ext uri="{FF2B5EF4-FFF2-40B4-BE49-F238E27FC236}">
                <a16:creationId xmlns:a16="http://schemas.microsoft.com/office/drawing/2014/main" id="{A4B810B7-AADD-9F8F-8844-7B6FA11EF128}"/>
              </a:ext>
            </a:extLst>
          </p:cNvPr>
          <p:cNvSpPr>
            <a:spLocks noGrp="1"/>
          </p:cNvSpPr>
          <p:nvPr>
            <p:ph type="sldNum" sz="quarter" idx="4"/>
          </p:nvPr>
        </p:nvSpPr>
        <p:spPr/>
        <p:txBody>
          <a:bodyPr/>
          <a:lstStyle/>
          <a:p>
            <a:fld id="{A11C9724-8A92-144E-B366-F406EC48C5BB}" type="slidenum">
              <a:rPr lang="en-US" smtClean="0"/>
              <a:pPr/>
              <a:t>18</a:t>
            </a:fld>
            <a:endParaRPr lang="en-US" dirty="0"/>
          </a:p>
        </p:txBody>
      </p:sp>
      <p:sp>
        <p:nvSpPr>
          <p:cNvPr id="4" name="TextBox 3">
            <a:extLst>
              <a:ext uri="{FF2B5EF4-FFF2-40B4-BE49-F238E27FC236}">
                <a16:creationId xmlns:a16="http://schemas.microsoft.com/office/drawing/2014/main" id="{05DF56B6-8DA8-35A4-3D57-7AF5BD1F4FAF}"/>
              </a:ext>
            </a:extLst>
          </p:cNvPr>
          <p:cNvSpPr txBox="1"/>
          <p:nvPr/>
        </p:nvSpPr>
        <p:spPr>
          <a:xfrm>
            <a:off x="451229" y="1560016"/>
            <a:ext cx="8064121" cy="4154984"/>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Now – it is 100% examination in timed conditions. It is a coached examination to answer a series of questions in a particular way – without any real linked to the skills students need in real life. For some students, this is rote learning and really dull. For students with even mild dyslexia, the issue is that they struggle to read the texts in timed conditions and complete the tasks. If they had more time, they could do it…</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Without English, they cannot go onto the next stage of learning – many re-sit numerous times. </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What kind of education system is designed to ensure the failure of the most vulnerable students?</a:t>
            </a:r>
          </a:p>
          <a:p>
            <a:endParaRPr lang="en-GB" sz="1600" dirty="0">
              <a:latin typeface="Verdana" panose="020B0604030504040204" pitchFamily="34" charset="0"/>
              <a:ea typeface="Verdana" panose="020B0604030504040204" pitchFamily="34" charset="0"/>
            </a:endParaRPr>
          </a:p>
          <a:p>
            <a:r>
              <a:rPr lang="en-GB" sz="1600" dirty="0">
                <a:latin typeface="Verdana" panose="020B0604030504040204" pitchFamily="34" charset="0"/>
                <a:ea typeface="Verdana" panose="020B0604030504040204" pitchFamily="34" charset="0"/>
              </a:rPr>
              <a:t>If we empowered them at 16, maybe they would not need the extra support later. If we had a curriculum fit for purpose, maybe we would not have so many school refusers?  </a:t>
            </a:r>
          </a:p>
        </p:txBody>
      </p:sp>
    </p:spTree>
    <p:extLst>
      <p:ext uri="{BB962C8B-B14F-4D97-AF65-F5344CB8AC3E}">
        <p14:creationId xmlns:p14="http://schemas.microsoft.com/office/powerpoint/2010/main" val="221839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174F-0BFB-42DD-829C-9545B3457149}"/>
              </a:ext>
            </a:extLst>
          </p:cNvPr>
          <p:cNvSpPr>
            <a:spLocks noGrp="1"/>
          </p:cNvSpPr>
          <p:nvPr>
            <p:ph type="title"/>
          </p:nvPr>
        </p:nvSpPr>
        <p:spPr/>
        <p:txBody>
          <a:bodyPr/>
          <a:lstStyle/>
          <a:p>
            <a:r>
              <a:rPr lang="en-GB" dirty="0"/>
              <a:t>Maths</a:t>
            </a:r>
          </a:p>
        </p:txBody>
      </p:sp>
      <p:sp>
        <p:nvSpPr>
          <p:cNvPr id="3" name="Slide Number Placeholder 2">
            <a:extLst>
              <a:ext uri="{FF2B5EF4-FFF2-40B4-BE49-F238E27FC236}">
                <a16:creationId xmlns:a16="http://schemas.microsoft.com/office/drawing/2014/main" id="{1CC8F383-08C6-4C6C-8108-01BA629AE501}"/>
              </a:ext>
            </a:extLst>
          </p:cNvPr>
          <p:cNvSpPr>
            <a:spLocks noGrp="1"/>
          </p:cNvSpPr>
          <p:nvPr>
            <p:ph type="sldNum" sz="quarter" idx="4"/>
          </p:nvPr>
        </p:nvSpPr>
        <p:spPr/>
        <p:txBody>
          <a:bodyPr/>
          <a:lstStyle/>
          <a:p>
            <a:fld id="{A11C9724-8A92-144E-B366-F406EC48C5BB}" type="slidenum">
              <a:rPr lang="en-US" smtClean="0"/>
              <a:pPr/>
              <a:t>19</a:t>
            </a:fld>
            <a:endParaRPr lang="en-US" dirty="0"/>
          </a:p>
        </p:txBody>
      </p:sp>
      <p:sp>
        <p:nvSpPr>
          <p:cNvPr id="4" name="TextBox 3">
            <a:extLst>
              <a:ext uri="{FF2B5EF4-FFF2-40B4-BE49-F238E27FC236}">
                <a16:creationId xmlns:a16="http://schemas.microsoft.com/office/drawing/2014/main" id="{2903076F-856B-C49C-6960-DA1C2519F54B}"/>
              </a:ext>
            </a:extLst>
          </p:cNvPr>
          <p:cNvSpPr txBox="1"/>
          <p:nvPr/>
        </p:nvSpPr>
        <p:spPr>
          <a:xfrm>
            <a:off x="628651" y="1856096"/>
            <a:ext cx="7505415"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There are so many AI products for finance – the ability to do maths isn’t even the strongest requirement for being an accountant. In some firms, it is the ability to develop client relationships that is most important. </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In an era where communication skills is the most important skill, we need to include this in how young people are taught – it could be argued that the ability to write and communicate well is more important than ability in maths to an accountant in some firms…</a:t>
            </a:r>
          </a:p>
        </p:txBody>
      </p:sp>
    </p:spTree>
    <p:extLst>
      <p:ext uri="{BB962C8B-B14F-4D97-AF65-F5344CB8AC3E}">
        <p14:creationId xmlns:p14="http://schemas.microsoft.com/office/powerpoint/2010/main" val="114138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F5DD9F-8813-4C3A-B59D-030BD6C93AAF}"/>
              </a:ext>
            </a:extLst>
          </p:cNvPr>
          <p:cNvSpPr>
            <a:spLocks noGrp="1"/>
          </p:cNvSpPr>
          <p:nvPr>
            <p:ph idx="1"/>
          </p:nvPr>
        </p:nvSpPr>
        <p:spPr/>
        <p:txBody>
          <a:bodyPr/>
          <a:lstStyle/>
          <a:p>
            <a:pPr>
              <a:buFont typeface="Wingdings" panose="05000000000000000000" pitchFamily="2" charset="2"/>
              <a:buChar char="ü"/>
            </a:pPr>
            <a:endParaRPr lang="en-GB" dirty="0">
              <a:solidFill>
                <a:srgbClr val="0070C0"/>
              </a:solidFill>
              <a:latin typeface="Comic Sans MS" panose="030F0702030302020204" pitchFamily="66" charset="0"/>
            </a:endParaRPr>
          </a:p>
          <a:p>
            <a:r>
              <a:rPr lang="en-GB" dirty="0"/>
              <a:t>What is inclusion?</a:t>
            </a:r>
          </a:p>
          <a:p>
            <a:r>
              <a:rPr lang="en-GB" dirty="0"/>
              <a:t>How can we achieve inclusion without actively excluding?</a:t>
            </a:r>
          </a:p>
          <a:p>
            <a:r>
              <a:rPr lang="en-GB" dirty="0"/>
              <a:t>What we can do – strategies to promote inclusion.</a:t>
            </a:r>
          </a:p>
        </p:txBody>
      </p:sp>
      <p:sp>
        <p:nvSpPr>
          <p:cNvPr id="3" name="Slide Number Placeholder 2">
            <a:extLst>
              <a:ext uri="{FF2B5EF4-FFF2-40B4-BE49-F238E27FC236}">
                <a16:creationId xmlns:a16="http://schemas.microsoft.com/office/drawing/2014/main" id="{EBBE8D0E-5F71-4520-AC66-4CF5D4471063}"/>
              </a:ext>
            </a:extLst>
          </p:cNvPr>
          <p:cNvSpPr>
            <a:spLocks noGrp="1"/>
          </p:cNvSpPr>
          <p:nvPr>
            <p:ph type="sldNum" sz="quarter" idx="12"/>
          </p:nvPr>
        </p:nvSpPr>
        <p:spPr/>
        <p:txBody>
          <a:bodyPr/>
          <a:lstStyle/>
          <a:p>
            <a:fld id="{A11C9724-8A92-144E-B366-F406EC48C5BB}" type="slidenum">
              <a:rPr lang="en-US" smtClean="0"/>
              <a:pPr/>
              <a:t>2</a:t>
            </a:fld>
            <a:endParaRPr lang="en-US" dirty="0"/>
          </a:p>
        </p:txBody>
      </p:sp>
      <p:sp>
        <p:nvSpPr>
          <p:cNvPr id="4" name="Title 3">
            <a:extLst>
              <a:ext uri="{FF2B5EF4-FFF2-40B4-BE49-F238E27FC236}">
                <a16:creationId xmlns:a16="http://schemas.microsoft.com/office/drawing/2014/main" id="{65A8F6A3-A8C1-4015-B23F-1B0F2D8602F9}"/>
              </a:ext>
            </a:extLst>
          </p:cNvPr>
          <p:cNvSpPr>
            <a:spLocks noGrp="1"/>
          </p:cNvSpPr>
          <p:nvPr>
            <p:ph type="title"/>
          </p:nvPr>
        </p:nvSpPr>
        <p:spPr/>
        <p:txBody>
          <a:bodyPr/>
          <a:lstStyle/>
          <a:p>
            <a:r>
              <a:rPr lang="en-GB" dirty="0"/>
              <a:t>Content</a:t>
            </a:r>
          </a:p>
        </p:txBody>
      </p:sp>
    </p:spTree>
    <p:extLst>
      <p:ext uri="{BB962C8B-B14F-4D97-AF65-F5344CB8AC3E}">
        <p14:creationId xmlns:p14="http://schemas.microsoft.com/office/powerpoint/2010/main" val="1239518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82B5-6E19-16C3-2C84-63EA2ED3FB50}"/>
              </a:ext>
            </a:extLst>
          </p:cNvPr>
          <p:cNvSpPr>
            <a:spLocks noGrp="1"/>
          </p:cNvSpPr>
          <p:nvPr>
            <p:ph type="title"/>
          </p:nvPr>
        </p:nvSpPr>
        <p:spPr/>
        <p:txBody>
          <a:bodyPr/>
          <a:lstStyle/>
          <a:p>
            <a:r>
              <a:rPr lang="en-GB" dirty="0"/>
              <a:t>Maths limiting careers</a:t>
            </a:r>
          </a:p>
        </p:txBody>
      </p:sp>
      <p:sp>
        <p:nvSpPr>
          <p:cNvPr id="3" name="Slide Number Placeholder 2">
            <a:extLst>
              <a:ext uri="{FF2B5EF4-FFF2-40B4-BE49-F238E27FC236}">
                <a16:creationId xmlns:a16="http://schemas.microsoft.com/office/drawing/2014/main" id="{D56B769F-7F84-61C8-9623-937BBA0FB396}"/>
              </a:ext>
            </a:extLst>
          </p:cNvPr>
          <p:cNvSpPr>
            <a:spLocks noGrp="1"/>
          </p:cNvSpPr>
          <p:nvPr>
            <p:ph type="sldNum" sz="quarter" idx="4"/>
          </p:nvPr>
        </p:nvSpPr>
        <p:spPr/>
        <p:txBody>
          <a:bodyPr/>
          <a:lstStyle/>
          <a:p>
            <a:fld id="{A11C9724-8A92-144E-B366-F406EC48C5BB}" type="slidenum">
              <a:rPr lang="en-US" smtClean="0"/>
              <a:pPr/>
              <a:t>20</a:t>
            </a:fld>
            <a:endParaRPr lang="en-US" dirty="0"/>
          </a:p>
        </p:txBody>
      </p:sp>
      <p:sp>
        <p:nvSpPr>
          <p:cNvPr id="4" name="TextBox 3">
            <a:extLst>
              <a:ext uri="{FF2B5EF4-FFF2-40B4-BE49-F238E27FC236}">
                <a16:creationId xmlns:a16="http://schemas.microsoft.com/office/drawing/2014/main" id="{33C93B9D-9668-B067-4865-7C28204A439D}"/>
              </a:ext>
            </a:extLst>
          </p:cNvPr>
          <p:cNvSpPr txBox="1"/>
          <p:nvPr/>
        </p:nvSpPr>
        <p:spPr>
          <a:xfrm>
            <a:off x="628650" y="1658207"/>
            <a:ext cx="7382585" cy="3908762"/>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Not attaining a grade 4 as a minimum is life limiting – why do we stop students from pursuing key careers in areas they are interested in, where a knowledge of maths is not even needed? A key example of this is Childcare qualifications and social care. There is a huge shortage, but the barrier for so many is that they don’t have maths or English. </a:t>
            </a:r>
          </a:p>
          <a:p>
            <a:pPr marL="285750" indent="-285750">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They do need an understanding of both – but why restrict people from following a particular career, when we have shortages in such areas, when it could be that they didn’t have proper teachers for years – rather than because they are not capable. </a:t>
            </a:r>
          </a:p>
          <a:p>
            <a:pPr marL="285750" indent="-285750">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Why do we still enforce such exclusions – when we should be including and encouraging as many decent people as possible to pursue such careers. </a:t>
            </a:r>
          </a:p>
        </p:txBody>
      </p:sp>
    </p:spTree>
    <p:extLst>
      <p:ext uri="{BB962C8B-B14F-4D97-AF65-F5344CB8AC3E}">
        <p14:creationId xmlns:p14="http://schemas.microsoft.com/office/powerpoint/2010/main" val="201924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BBE38-7DEB-4462-BA77-8BFBA7945C4C}"/>
              </a:ext>
            </a:extLst>
          </p:cNvPr>
          <p:cNvSpPr>
            <a:spLocks noGrp="1"/>
          </p:cNvSpPr>
          <p:nvPr>
            <p:ph idx="1"/>
          </p:nvPr>
        </p:nvSpPr>
        <p:spPr>
          <a:xfrm>
            <a:off x="628650" y="1923041"/>
            <a:ext cx="7292837" cy="3373918"/>
          </a:xfrm>
        </p:spPr>
        <p:txBody>
          <a:bodyPr>
            <a:normAutofit/>
          </a:bodyPr>
          <a:lstStyle/>
          <a:p>
            <a:r>
              <a:rPr lang="en-GB" dirty="0"/>
              <a:t>This is how I feel education and work should go – we need to find ways to engage students and workers – but use the AI as a starting point, and the human intervention to enhance the experience/ the product.</a:t>
            </a:r>
          </a:p>
          <a:p>
            <a:r>
              <a:rPr lang="en-GB" dirty="0"/>
              <a:t>I don’t know many people who prefer AI to human interaction – we seem to be getting worse at communicating and supporting each other in society – but this is what we need to improve and enhance. </a:t>
            </a:r>
          </a:p>
        </p:txBody>
      </p:sp>
      <p:sp>
        <p:nvSpPr>
          <p:cNvPr id="3" name="Slide Number Placeholder 2">
            <a:extLst>
              <a:ext uri="{FF2B5EF4-FFF2-40B4-BE49-F238E27FC236}">
                <a16:creationId xmlns:a16="http://schemas.microsoft.com/office/drawing/2014/main" id="{068F3642-98AE-4525-835A-8A6E802CE425}"/>
              </a:ext>
            </a:extLst>
          </p:cNvPr>
          <p:cNvSpPr>
            <a:spLocks noGrp="1"/>
          </p:cNvSpPr>
          <p:nvPr>
            <p:ph type="sldNum" sz="quarter" idx="12"/>
          </p:nvPr>
        </p:nvSpPr>
        <p:spPr/>
        <p:txBody>
          <a:bodyPr/>
          <a:lstStyle/>
          <a:p>
            <a:fld id="{A11C9724-8A92-144E-B366-F406EC48C5BB}" type="slidenum">
              <a:rPr lang="en-US" smtClean="0"/>
              <a:t>21</a:t>
            </a:fld>
            <a:endParaRPr lang="en-US"/>
          </a:p>
        </p:txBody>
      </p:sp>
      <p:sp>
        <p:nvSpPr>
          <p:cNvPr id="4" name="Title 3">
            <a:extLst>
              <a:ext uri="{FF2B5EF4-FFF2-40B4-BE49-F238E27FC236}">
                <a16:creationId xmlns:a16="http://schemas.microsoft.com/office/drawing/2014/main" id="{03FF6C9A-70F7-479E-814E-CB0757ED5D61}"/>
              </a:ext>
            </a:extLst>
          </p:cNvPr>
          <p:cNvSpPr>
            <a:spLocks noGrp="1"/>
          </p:cNvSpPr>
          <p:nvPr>
            <p:ph type="title"/>
          </p:nvPr>
        </p:nvSpPr>
        <p:spPr/>
        <p:txBody>
          <a:bodyPr/>
          <a:lstStyle/>
          <a:p>
            <a:r>
              <a:rPr lang="en-GB" dirty="0"/>
              <a:t>Embrace digital change</a:t>
            </a:r>
          </a:p>
        </p:txBody>
      </p:sp>
    </p:spTree>
    <p:extLst>
      <p:ext uri="{BB962C8B-B14F-4D97-AF65-F5344CB8AC3E}">
        <p14:creationId xmlns:p14="http://schemas.microsoft.com/office/powerpoint/2010/main" val="6574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B273-E8B9-4678-9014-F5684FC79CBC}"/>
              </a:ext>
            </a:extLst>
          </p:cNvPr>
          <p:cNvSpPr>
            <a:spLocks noGrp="1"/>
          </p:cNvSpPr>
          <p:nvPr>
            <p:ph type="title"/>
          </p:nvPr>
        </p:nvSpPr>
        <p:spPr/>
        <p:txBody>
          <a:bodyPr/>
          <a:lstStyle/>
          <a:p>
            <a:r>
              <a:rPr lang="en-GB" dirty="0"/>
              <a:t>Structure</a:t>
            </a:r>
          </a:p>
        </p:txBody>
      </p:sp>
      <p:sp>
        <p:nvSpPr>
          <p:cNvPr id="3" name="Slide Number Placeholder 2">
            <a:extLst>
              <a:ext uri="{FF2B5EF4-FFF2-40B4-BE49-F238E27FC236}">
                <a16:creationId xmlns:a16="http://schemas.microsoft.com/office/drawing/2014/main" id="{61DB0C0E-169E-4CAC-A957-542DB2FD02E1}"/>
              </a:ext>
            </a:extLst>
          </p:cNvPr>
          <p:cNvSpPr>
            <a:spLocks noGrp="1"/>
          </p:cNvSpPr>
          <p:nvPr>
            <p:ph type="sldNum" sz="quarter" idx="4"/>
          </p:nvPr>
        </p:nvSpPr>
        <p:spPr/>
        <p:txBody>
          <a:bodyPr/>
          <a:lstStyle/>
          <a:p>
            <a:fld id="{A11C9724-8A92-144E-B366-F406EC48C5BB}" type="slidenum">
              <a:rPr lang="en-US" smtClean="0"/>
              <a:pPr/>
              <a:t>22</a:t>
            </a:fld>
            <a:endParaRPr lang="en-US" dirty="0"/>
          </a:p>
        </p:txBody>
      </p:sp>
      <p:sp>
        <p:nvSpPr>
          <p:cNvPr id="4" name="TextBox 3">
            <a:extLst>
              <a:ext uri="{FF2B5EF4-FFF2-40B4-BE49-F238E27FC236}">
                <a16:creationId xmlns:a16="http://schemas.microsoft.com/office/drawing/2014/main" id="{EEAC5130-6E94-78C9-DBD3-A4EA339EF295}"/>
              </a:ext>
            </a:extLst>
          </p:cNvPr>
          <p:cNvSpPr txBox="1"/>
          <p:nvPr/>
        </p:nvSpPr>
        <p:spPr>
          <a:xfrm>
            <a:off x="628651" y="1897039"/>
            <a:ext cx="7355289" cy="2308324"/>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AI could so easily provide a structure for writing, for:</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Reports</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Essays</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Dissertations</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Blogs and articles</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So many marks are allocated for being able to structure something.</a:t>
            </a:r>
          </a:p>
        </p:txBody>
      </p:sp>
    </p:spTree>
    <p:extLst>
      <p:ext uri="{BB962C8B-B14F-4D97-AF65-F5344CB8AC3E}">
        <p14:creationId xmlns:p14="http://schemas.microsoft.com/office/powerpoint/2010/main" val="269534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51492-7882-3AE8-F126-3B77F75DF016}"/>
              </a:ext>
            </a:extLst>
          </p:cNvPr>
          <p:cNvSpPr>
            <a:spLocks noGrp="1"/>
          </p:cNvSpPr>
          <p:nvPr>
            <p:ph type="title"/>
          </p:nvPr>
        </p:nvSpPr>
        <p:spPr/>
        <p:txBody>
          <a:bodyPr/>
          <a:lstStyle/>
          <a:p>
            <a:r>
              <a:rPr lang="en-GB" dirty="0"/>
              <a:t>Our support for the ‘excluded’</a:t>
            </a:r>
          </a:p>
        </p:txBody>
      </p:sp>
      <p:sp>
        <p:nvSpPr>
          <p:cNvPr id="3" name="Slide Number Placeholder 2">
            <a:extLst>
              <a:ext uri="{FF2B5EF4-FFF2-40B4-BE49-F238E27FC236}">
                <a16:creationId xmlns:a16="http://schemas.microsoft.com/office/drawing/2014/main" id="{71AE6911-0ABB-6502-871A-7EECD8DA711D}"/>
              </a:ext>
            </a:extLst>
          </p:cNvPr>
          <p:cNvSpPr>
            <a:spLocks noGrp="1"/>
          </p:cNvSpPr>
          <p:nvPr>
            <p:ph type="sldNum" sz="quarter" idx="4"/>
          </p:nvPr>
        </p:nvSpPr>
        <p:spPr/>
        <p:txBody>
          <a:bodyPr/>
          <a:lstStyle/>
          <a:p>
            <a:fld id="{A11C9724-8A92-144E-B366-F406EC48C5BB}" type="slidenum">
              <a:rPr lang="en-US" smtClean="0"/>
              <a:pPr/>
              <a:t>23</a:t>
            </a:fld>
            <a:endParaRPr lang="en-US" dirty="0"/>
          </a:p>
        </p:txBody>
      </p:sp>
      <p:pic>
        <p:nvPicPr>
          <p:cNvPr id="6" name="Picture 5">
            <a:extLst>
              <a:ext uri="{FF2B5EF4-FFF2-40B4-BE49-F238E27FC236}">
                <a16:creationId xmlns:a16="http://schemas.microsoft.com/office/drawing/2014/main" id="{93252D01-1637-13A1-D855-E1C9828808BA}"/>
              </a:ext>
            </a:extLst>
          </p:cNvPr>
          <p:cNvPicPr>
            <a:picLocks noChangeAspect="1"/>
          </p:cNvPicPr>
          <p:nvPr/>
        </p:nvPicPr>
        <p:blipFill>
          <a:blip r:embed="rId2"/>
          <a:srcRect l="24186" t="31240" r="58372" b="33617"/>
          <a:stretch/>
        </p:blipFill>
        <p:spPr>
          <a:xfrm>
            <a:off x="2525231" y="1648752"/>
            <a:ext cx="3487479" cy="3952478"/>
          </a:xfrm>
          <a:prstGeom prst="rect">
            <a:avLst/>
          </a:prstGeom>
        </p:spPr>
      </p:pic>
    </p:spTree>
    <p:extLst>
      <p:ext uri="{BB962C8B-B14F-4D97-AF65-F5344CB8AC3E}">
        <p14:creationId xmlns:p14="http://schemas.microsoft.com/office/powerpoint/2010/main" val="3239003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1DAA-940B-CE20-C74F-39533F448014}"/>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CCD37743-1564-9C8F-A606-D19A14CAB4DD}"/>
              </a:ext>
            </a:extLst>
          </p:cNvPr>
          <p:cNvSpPr>
            <a:spLocks noGrp="1"/>
          </p:cNvSpPr>
          <p:nvPr>
            <p:ph type="sldNum" sz="quarter" idx="4"/>
          </p:nvPr>
        </p:nvSpPr>
        <p:spPr/>
        <p:txBody>
          <a:bodyPr/>
          <a:lstStyle/>
          <a:p>
            <a:fld id="{A11C9724-8A92-144E-B366-F406EC48C5BB}" type="slidenum">
              <a:rPr lang="en-US" smtClean="0"/>
              <a:pPr/>
              <a:t>24</a:t>
            </a:fld>
            <a:endParaRPr lang="en-US" dirty="0"/>
          </a:p>
        </p:txBody>
      </p:sp>
      <p:sp>
        <p:nvSpPr>
          <p:cNvPr id="4" name="TextBox 3">
            <a:extLst>
              <a:ext uri="{FF2B5EF4-FFF2-40B4-BE49-F238E27FC236}">
                <a16:creationId xmlns:a16="http://schemas.microsoft.com/office/drawing/2014/main" id="{267DB84B-BE2C-7C47-6937-A4E6BF75B3FF}"/>
              </a:ext>
            </a:extLst>
          </p:cNvPr>
          <p:cNvSpPr txBox="1"/>
          <p:nvPr/>
        </p:nvSpPr>
        <p:spPr>
          <a:xfrm>
            <a:off x="419100" y="1996440"/>
            <a:ext cx="6743700" cy="1477328"/>
          </a:xfrm>
          <a:prstGeom prst="rect">
            <a:avLst/>
          </a:prstGeom>
          <a:noFill/>
        </p:spPr>
        <p:txBody>
          <a:bodyPr wrap="square" rtlCol="0">
            <a:spAutoFit/>
          </a:bodyPr>
          <a:lstStyle/>
          <a:p>
            <a:r>
              <a:rPr lang="en-GB" dirty="0"/>
              <a:t>Create a whole set of new conversations about the most efficient and effective ways to embed and embrace artificial intelligence in education, work and </a:t>
            </a:r>
            <a:r>
              <a:rPr lang="en-GB"/>
              <a:t>everyday life.</a:t>
            </a:r>
            <a:endParaRPr lang="en-GB" dirty="0"/>
          </a:p>
          <a:p>
            <a:endParaRPr lang="en-GB" dirty="0"/>
          </a:p>
          <a:p>
            <a:endParaRPr lang="en-GB" dirty="0"/>
          </a:p>
        </p:txBody>
      </p:sp>
    </p:spTree>
    <p:extLst>
      <p:ext uri="{BB962C8B-B14F-4D97-AF65-F5344CB8AC3E}">
        <p14:creationId xmlns:p14="http://schemas.microsoft.com/office/powerpoint/2010/main" val="90352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1834-89D2-4357-A3C7-8DC0BC80AFF9}"/>
              </a:ext>
            </a:extLst>
          </p:cNvPr>
          <p:cNvSpPr>
            <a:spLocks noGrp="1"/>
          </p:cNvSpPr>
          <p:nvPr>
            <p:ph type="title"/>
          </p:nvPr>
        </p:nvSpPr>
        <p:spPr>
          <a:xfrm>
            <a:off x="525180" y="304271"/>
            <a:ext cx="7878996" cy="1104636"/>
          </a:xfrm>
        </p:spPr>
        <p:txBody>
          <a:bodyPr>
            <a:normAutofit/>
          </a:bodyPr>
          <a:lstStyle/>
          <a:p>
            <a:r>
              <a:rPr lang="en-GB" dirty="0"/>
              <a:t>Inclusion</a:t>
            </a:r>
          </a:p>
        </p:txBody>
      </p:sp>
      <p:sp>
        <p:nvSpPr>
          <p:cNvPr id="3" name="Slide Number Placeholder 2">
            <a:extLst>
              <a:ext uri="{FF2B5EF4-FFF2-40B4-BE49-F238E27FC236}">
                <a16:creationId xmlns:a16="http://schemas.microsoft.com/office/drawing/2014/main" id="{80377819-0EF3-47D7-B85A-6E504238F02B}"/>
              </a:ext>
            </a:extLst>
          </p:cNvPr>
          <p:cNvSpPr>
            <a:spLocks noGrp="1"/>
          </p:cNvSpPr>
          <p:nvPr>
            <p:ph type="sldNum" sz="quarter" idx="4"/>
          </p:nvPr>
        </p:nvSpPr>
        <p:spPr/>
        <p:txBody>
          <a:bodyPr/>
          <a:lstStyle/>
          <a:p>
            <a:fld id="{A11C9724-8A92-144E-B366-F406EC48C5BB}" type="slidenum">
              <a:rPr lang="en-US" smtClean="0"/>
              <a:pPr/>
              <a:t>3</a:t>
            </a:fld>
            <a:endParaRPr lang="en-US" dirty="0"/>
          </a:p>
        </p:txBody>
      </p:sp>
      <p:sp>
        <p:nvSpPr>
          <p:cNvPr id="5" name="TextBox 4">
            <a:extLst>
              <a:ext uri="{FF2B5EF4-FFF2-40B4-BE49-F238E27FC236}">
                <a16:creationId xmlns:a16="http://schemas.microsoft.com/office/drawing/2014/main" id="{F92DDBF4-C27C-D7D3-0902-82B73071993F}"/>
              </a:ext>
            </a:extLst>
          </p:cNvPr>
          <p:cNvSpPr txBox="1"/>
          <p:nvPr/>
        </p:nvSpPr>
        <p:spPr>
          <a:xfrm>
            <a:off x="696036" y="1883391"/>
            <a:ext cx="7451677" cy="2554545"/>
          </a:xfrm>
          <a:prstGeom prst="rect">
            <a:avLst/>
          </a:prstGeom>
          <a:noFill/>
        </p:spPr>
        <p:txBody>
          <a:bodyPr wrap="square" rtlCol="0">
            <a:spAutoFit/>
          </a:bodyPr>
          <a:lstStyle/>
          <a:p>
            <a:pPr marL="342900" indent="-342900">
              <a:buAutoNum type="arabicParenR"/>
            </a:pPr>
            <a:r>
              <a:rPr lang="en-GB" sz="2000" dirty="0">
                <a:latin typeface="Verdana" panose="020B0604030504040204" pitchFamily="34" charset="0"/>
                <a:ea typeface="Verdana" panose="020B0604030504040204" pitchFamily="34" charset="0"/>
              </a:rPr>
              <a:t>The action or state of including or being included within a group or structure. </a:t>
            </a:r>
          </a:p>
          <a:p>
            <a:pPr marL="342900" indent="-342900">
              <a:buAutoNum type="arabicParenR"/>
            </a:pPr>
            <a:endParaRPr lang="en-GB" sz="2000" dirty="0">
              <a:latin typeface="Verdana" panose="020B0604030504040204" pitchFamily="34" charset="0"/>
              <a:ea typeface="Verdana" panose="020B0604030504040204" pitchFamily="34" charset="0"/>
            </a:endParaRPr>
          </a:p>
          <a:p>
            <a:pPr marL="342900" indent="-342900">
              <a:buAutoNum type="arabicParenR"/>
            </a:pPr>
            <a:r>
              <a:rPr lang="en-GB" sz="2000" dirty="0">
                <a:latin typeface="Verdana" panose="020B0604030504040204" pitchFamily="34" charset="0"/>
                <a:ea typeface="Verdana" panose="020B0604030504040204" pitchFamily="34" charset="0"/>
              </a:rPr>
              <a:t>The practice or policy of providing equal access to opportunities and resources for people who might otherwise be excluded or marginalised, such as those who have physical or intellectual disabilities and members of other minority groups. </a:t>
            </a:r>
          </a:p>
        </p:txBody>
      </p:sp>
    </p:spTree>
    <p:extLst>
      <p:ext uri="{BB962C8B-B14F-4D97-AF65-F5344CB8AC3E}">
        <p14:creationId xmlns:p14="http://schemas.microsoft.com/office/powerpoint/2010/main" val="268648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2031-9146-412D-BF57-04C65D39009A}"/>
              </a:ext>
            </a:extLst>
          </p:cNvPr>
          <p:cNvSpPr>
            <a:spLocks noGrp="1"/>
          </p:cNvSpPr>
          <p:nvPr>
            <p:ph type="title"/>
          </p:nvPr>
        </p:nvSpPr>
        <p:spPr>
          <a:xfrm>
            <a:off x="628650" y="187893"/>
            <a:ext cx="5548866" cy="1104636"/>
          </a:xfrm>
        </p:spPr>
        <p:txBody>
          <a:bodyPr/>
          <a:lstStyle/>
          <a:p>
            <a:r>
              <a:rPr lang="en-GB" dirty="0"/>
              <a:t>Topic one</a:t>
            </a:r>
          </a:p>
        </p:txBody>
      </p:sp>
      <p:sp>
        <p:nvSpPr>
          <p:cNvPr id="3" name="Slide Number Placeholder 2">
            <a:extLst>
              <a:ext uri="{FF2B5EF4-FFF2-40B4-BE49-F238E27FC236}">
                <a16:creationId xmlns:a16="http://schemas.microsoft.com/office/drawing/2014/main" id="{035C00A5-292B-42B6-BD82-8A690973F108}"/>
              </a:ext>
            </a:extLst>
          </p:cNvPr>
          <p:cNvSpPr>
            <a:spLocks noGrp="1"/>
          </p:cNvSpPr>
          <p:nvPr>
            <p:ph type="sldNum" sz="quarter" idx="4"/>
          </p:nvPr>
        </p:nvSpPr>
        <p:spPr/>
        <p:txBody>
          <a:bodyPr/>
          <a:lstStyle/>
          <a:p>
            <a:fld id="{A11C9724-8A92-144E-B366-F406EC48C5BB}" type="slidenum">
              <a:rPr lang="en-US" smtClean="0"/>
              <a:pPr/>
              <a:t>4</a:t>
            </a:fld>
            <a:endParaRPr lang="en-US" dirty="0"/>
          </a:p>
        </p:txBody>
      </p:sp>
      <p:sp>
        <p:nvSpPr>
          <p:cNvPr id="4" name="TextBox 3">
            <a:extLst>
              <a:ext uri="{FF2B5EF4-FFF2-40B4-BE49-F238E27FC236}">
                <a16:creationId xmlns:a16="http://schemas.microsoft.com/office/drawing/2014/main" id="{AD914D15-20E5-42B3-B3E2-ADD19263865E}"/>
              </a:ext>
            </a:extLst>
          </p:cNvPr>
          <p:cNvSpPr txBox="1"/>
          <p:nvPr/>
        </p:nvSpPr>
        <p:spPr>
          <a:xfrm>
            <a:off x="628650" y="1942266"/>
            <a:ext cx="6524503" cy="1200329"/>
          </a:xfrm>
          <a:prstGeom prst="rect">
            <a:avLst/>
          </a:prstGeom>
          <a:noFill/>
        </p:spPr>
        <p:txBody>
          <a:bodyPr wrap="square" rtlCol="0">
            <a:spAutoFit/>
          </a:bodyPr>
          <a:lstStyle/>
          <a:p>
            <a:pPr marL="0" indent="0">
              <a:buNone/>
            </a:pPr>
            <a:r>
              <a:rPr lang="en-GB" altLang="en-US" sz="2400" i="1" dirty="0">
                <a:latin typeface="Verdana" panose="020B0604030504040204" pitchFamily="34" charset="0"/>
                <a:ea typeface="Verdana" panose="020B0604030504040204" pitchFamily="34" charset="0"/>
              </a:rPr>
              <a:t>1) The action or state of including or being included within a group or structure. </a:t>
            </a:r>
          </a:p>
        </p:txBody>
      </p:sp>
    </p:spTree>
    <p:extLst>
      <p:ext uri="{BB962C8B-B14F-4D97-AF65-F5344CB8AC3E}">
        <p14:creationId xmlns:p14="http://schemas.microsoft.com/office/powerpoint/2010/main" val="122272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A88F-AFD2-D143-9F4B-CBB0181A6ABB}"/>
              </a:ext>
            </a:extLst>
          </p:cNvPr>
          <p:cNvSpPr>
            <a:spLocks noGrp="1"/>
          </p:cNvSpPr>
          <p:nvPr>
            <p:ph type="title"/>
          </p:nvPr>
        </p:nvSpPr>
        <p:spPr/>
        <p:txBody>
          <a:bodyPr/>
          <a:lstStyle/>
          <a:p>
            <a:r>
              <a:rPr lang="en-US" dirty="0"/>
              <a:t>The reality</a:t>
            </a:r>
          </a:p>
        </p:txBody>
      </p:sp>
      <p:sp>
        <p:nvSpPr>
          <p:cNvPr id="3" name="Slide Number Placeholder 2">
            <a:extLst>
              <a:ext uri="{FF2B5EF4-FFF2-40B4-BE49-F238E27FC236}">
                <a16:creationId xmlns:a16="http://schemas.microsoft.com/office/drawing/2014/main" id="{F44EB69B-C989-9246-BAF7-39BC883BE4FB}"/>
              </a:ext>
            </a:extLst>
          </p:cNvPr>
          <p:cNvSpPr>
            <a:spLocks noGrp="1"/>
          </p:cNvSpPr>
          <p:nvPr>
            <p:ph type="sldNum" sz="quarter" idx="4"/>
          </p:nvPr>
        </p:nvSpPr>
        <p:spPr/>
        <p:txBody>
          <a:bodyPr/>
          <a:lstStyle/>
          <a:p>
            <a:fld id="{A11C9724-8A92-144E-B366-F406EC48C5BB}" type="slidenum">
              <a:rPr lang="en-US" smtClean="0"/>
              <a:pPr/>
              <a:t>5</a:t>
            </a:fld>
            <a:endParaRPr lang="en-US" dirty="0"/>
          </a:p>
        </p:txBody>
      </p:sp>
      <p:sp>
        <p:nvSpPr>
          <p:cNvPr id="5" name="TextBox 4">
            <a:extLst>
              <a:ext uri="{FF2B5EF4-FFF2-40B4-BE49-F238E27FC236}">
                <a16:creationId xmlns:a16="http://schemas.microsoft.com/office/drawing/2014/main" id="{B9F4EF4C-04A9-4EEE-93F4-1848593DECA4}"/>
              </a:ext>
            </a:extLst>
          </p:cNvPr>
          <p:cNvSpPr txBox="1"/>
          <p:nvPr/>
        </p:nvSpPr>
        <p:spPr>
          <a:xfrm>
            <a:off x="381965" y="1689903"/>
            <a:ext cx="8133385" cy="3693319"/>
          </a:xfrm>
          <a:prstGeom prst="rect">
            <a:avLst/>
          </a:prstGeom>
          <a:noFill/>
        </p:spPr>
        <p:txBody>
          <a:bodyPr wrap="square">
            <a:spAutoFit/>
          </a:bodyPr>
          <a:lstStyle/>
          <a:p>
            <a:pPr marL="0" indent="0">
              <a:spcBef>
                <a:spcPct val="0"/>
              </a:spcBef>
              <a:buNone/>
            </a:pPr>
            <a:r>
              <a:rPr lang="en-US" altLang="en-US" dirty="0">
                <a:latin typeface="Verdana" panose="020B0604030504040204" pitchFamily="34" charset="0"/>
                <a:ea typeface="Verdana" panose="020B0604030504040204" pitchFamily="34" charset="0"/>
                <a:cs typeface="Arial" panose="020B0604020202020204" pitchFamily="34" charset="0"/>
              </a:rPr>
              <a:t>The action or state of including or being included within a group or structure:</a:t>
            </a:r>
          </a:p>
          <a:p>
            <a:pPr marL="0" indent="0">
              <a:spcBef>
                <a:spcPct val="0"/>
              </a:spcBef>
              <a:buNone/>
            </a:pPr>
            <a:endParaRPr lang="en-US" altLang="en-US"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Arial" panose="020B0604020202020204" pitchFamily="34" charset="0"/>
              </a:rPr>
              <a:t>“they have been selected for inclusion in the scheme”</a:t>
            </a:r>
          </a:p>
          <a:p>
            <a:pPr marL="285750" indent="-285750">
              <a:spcBef>
                <a:spcPct val="0"/>
              </a:spcBef>
              <a:buFont typeface="Arial" panose="020B0604020202020204" pitchFamily="34" charset="0"/>
              <a:buChar char="•"/>
            </a:pPr>
            <a:endParaRPr lang="en-US" altLang="en-US"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Arial" panose="020B0604020202020204" pitchFamily="34" charset="0"/>
              </a:rPr>
              <a:t>Not everyone is capable of all things.</a:t>
            </a:r>
          </a:p>
          <a:p>
            <a:pPr marL="285750" indent="-285750">
              <a:spcBef>
                <a:spcPct val="0"/>
              </a:spcBef>
              <a:buFont typeface="Arial" panose="020B0604020202020204" pitchFamily="34" charset="0"/>
              <a:buChar char="•"/>
            </a:pPr>
            <a:endParaRPr lang="en-US" altLang="en-US"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Arial" panose="020B0604020202020204" pitchFamily="34" charset="0"/>
              </a:rPr>
              <a:t>Sometimes, it is necessary to be selected because you have the qualifications and the skills to do a particular job or role. </a:t>
            </a:r>
          </a:p>
          <a:p>
            <a:pPr marL="285750" indent="-285750">
              <a:spcBef>
                <a:spcPct val="0"/>
              </a:spcBef>
              <a:buFont typeface="Arial" panose="020B0604020202020204" pitchFamily="34" charset="0"/>
              <a:buChar char="•"/>
            </a:pPr>
            <a:endParaRPr lang="en-US" altLang="en-US" dirty="0">
              <a:latin typeface="Verdana" panose="020B0604030504040204" pitchFamily="34" charset="0"/>
              <a:ea typeface="Verdana" panose="020B0604030504040204" pitchFamily="34" charset="0"/>
              <a:cs typeface="Arial" panose="020B0604020202020204" pitchFamily="34" charset="0"/>
            </a:endParaRPr>
          </a:p>
          <a:p>
            <a:pPr marL="285750" indent="-285750">
              <a:spcBef>
                <a:spcPct val="0"/>
              </a:spcBef>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Arial" panose="020B0604020202020204" pitchFamily="34" charset="0"/>
              </a:rPr>
              <a:t>There are elements that can be adjusted – but people also have to be realistic, and just because you want to do something, does not mean that you are able to. </a:t>
            </a:r>
          </a:p>
        </p:txBody>
      </p:sp>
    </p:spTree>
    <p:extLst>
      <p:ext uri="{BB962C8B-B14F-4D97-AF65-F5344CB8AC3E}">
        <p14:creationId xmlns:p14="http://schemas.microsoft.com/office/powerpoint/2010/main" val="64591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A88F-AFD2-D143-9F4B-CBB0181A6ABB}"/>
              </a:ext>
            </a:extLst>
          </p:cNvPr>
          <p:cNvSpPr>
            <a:spLocks noGrp="1"/>
          </p:cNvSpPr>
          <p:nvPr>
            <p:ph type="title"/>
          </p:nvPr>
        </p:nvSpPr>
        <p:spPr/>
        <p:txBody>
          <a:bodyPr/>
          <a:lstStyle/>
          <a:p>
            <a:r>
              <a:rPr lang="en-US" dirty="0"/>
              <a:t>The reality</a:t>
            </a:r>
          </a:p>
        </p:txBody>
      </p:sp>
      <p:sp>
        <p:nvSpPr>
          <p:cNvPr id="3" name="Slide Number Placeholder 2">
            <a:extLst>
              <a:ext uri="{FF2B5EF4-FFF2-40B4-BE49-F238E27FC236}">
                <a16:creationId xmlns:a16="http://schemas.microsoft.com/office/drawing/2014/main" id="{F44EB69B-C989-9246-BAF7-39BC883BE4FB}"/>
              </a:ext>
            </a:extLst>
          </p:cNvPr>
          <p:cNvSpPr>
            <a:spLocks noGrp="1"/>
          </p:cNvSpPr>
          <p:nvPr>
            <p:ph type="sldNum" sz="quarter" idx="4"/>
          </p:nvPr>
        </p:nvSpPr>
        <p:spPr/>
        <p:txBody>
          <a:bodyPr/>
          <a:lstStyle/>
          <a:p>
            <a:fld id="{A11C9724-8A92-144E-B366-F406EC48C5BB}" type="slidenum">
              <a:rPr lang="en-US" smtClean="0"/>
              <a:pPr/>
              <a:t>6</a:t>
            </a:fld>
            <a:endParaRPr lang="en-US" dirty="0"/>
          </a:p>
        </p:txBody>
      </p:sp>
      <p:sp>
        <p:nvSpPr>
          <p:cNvPr id="5" name="TextBox 4">
            <a:extLst>
              <a:ext uri="{FF2B5EF4-FFF2-40B4-BE49-F238E27FC236}">
                <a16:creationId xmlns:a16="http://schemas.microsoft.com/office/drawing/2014/main" id="{B9F4EF4C-04A9-4EEE-93F4-1848593DECA4}"/>
              </a:ext>
            </a:extLst>
          </p:cNvPr>
          <p:cNvSpPr txBox="1"/>
          <p:nvPr/>
        </p:nvSpPr>
        <p:spPr>
          <a:xfrm>
            <a:off x="381965" y="1625077"/>
            <a:ext cx="8270716" cy="3785652"/>
          </a:xfrm>
          <a:prstGeom prst="rect">
            <a:avLst/>
          </a:prstGeom>
          <a:noFill/>
        </p:spPr>
        <p:txBody>
          <a:bodyPr wrap="square">
            <a:spAutoFit/>
          </a:bodyPr>
          <a:lstStyle/>
          <a:p>
            <a:pPr marL="285750" indent="-2857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rPr>
              <a:t>Honest professional guidance is essential. There is a balance, where employers need to be accommodating – but employees have to be realistic about their capabilities. </a:t>
            </a:r>
          </a:p>
          <a:p>
            <a:pPr marL="285750" indent="-285750">
              <a:buFont typeface="Arial" panose="020B0604020202020204" pitchFamily="34" charset="0"/>
              <a:buChar char="•"/>
            </a:pPr>
            <a:endParaRPr lang="en-GB" alt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rPr>
              <a:t>For example – PGCE studying to teach English – 75% of the students declared mental health issues before the start of the course…</a:t>
            </a:r>
          </a:p>
          <a:p>
            <a:pPr marL="285750" indent="-285750">
              <a:buFont typeface="Arial" panose="020B0604020202020204" pitchFamily="34" charset="0"/>
              <a:buChar char="•"/>
            </a:pPr>
            <a:endParaRPr lang="en-GB" alt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rPr>
              <a:t>This can be a tough lesson – but it is the reality. Before even embarking on a particular career path or course, have a realistic think about whether it is the correct route for the individual.</a:t>
            </a:r>
          </a:p>
          <a:p>
            <a:pPr marL="285750" indent="-285750">
              <a:buFont typeface="Arial" panose="020B0604020202020204" pitchFamily="34" charset="0"/>
              <a:buChar char="•"/>
            </a:pPr>
            <a:endParaRPr lang="en-GB" alt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altLang="en-US" sz="1600" dirty="0">
                <a:latin typeface="Verdana" panose="020B0604030504040204" pitchFamily="34" charset="0"/>
                <a:ea typeface="Verdana" panose="020B0604030504040204" pitchFamily="34" charset="0"/>
              </a:rPr>
              <a:t>On balance, is it something you would like to do? Do you genuinely think you would be capable? Are we doing this individual any real favours by encouraging them down a particular career path that has the potential to do them genuine long-term harm? </a:t>
            </a:r>
          </a:p>
        </p:txBody>
      </p:sp>
    </p:spTree>
    <p:extLst>
      <p:ext uri="{BB962C8B-B14F-4D97-AF65-F5344CB8AC3E}">
        <p14:creationId xmlns:p14="http://schemas.microsoft.com/office/powerpoint/2010/main" val="282481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8A2E-96A7-0A4B-9636-900B5FCB354B}"/>
              </a:ext>
            </a:extLst>
          </p:cNvPr>
          <p:cNvSpPr>
            <a:spLocks noGrp="1"/>
          </p:cNvSpPr>
          <p:nvPr>
            <p:ph type="title"/>
          </p:nvPr>
        </p:nvSpPr>
        <p:spPr/>
        <p:txBody>
          <a:bodyPr/>
          <a:lstStyle/>
          <a:p>
            <a:r>
              <a:rPr lang="en-US" dirty="0">
                <a:solidFill>
                  <a:schemeClr val="bg1"/>
                </a:solidFill>
              </a:rPr>
              <a:t>Teaching can be brutal</a:t>
            </a:r>
          </a:p>
        </p:txBody>
      </p:sp>
      <p:sp>
        <p:nvSpPr>
          <p:cNvPr id="3" name="Slide Number Placeholder 2">
            <a:extLst>
              <a:ext uri="{FF2B5EF4-FFF2-40B4-BE49-F238E27FC236}">
                <a16:creationId xmlns:a16="http://schemas.microsoft.com/office/drawing/2014/main" id="{A61C498C-3829-8541-9FB2-A0F2A347A34E}"/>
              </a:ext>
            </a:extLst>
          </p:cNvPr>
          <p:cNvSpPr>
            <a:spLocks noGrp="1"/>
          </p:cNvSpPr>
          <p:nvPr>
            <p:ph type="sldNum" sz="quarter" idx="4"/>
          </p:nvPr>
        </p:nvSpPr>
        <p:spPr/>
        <p:txBody>
          <a:bodyPr/>
          <a:lstStyle/>
          <a:p>
            <a:fld id="{A11C9724-8A92-144E-B366-F406EC48C5BB}" type="slidenum">
              <a:rPr lang="en-US" smtClean="0"/>
              <a:pPr/>
              <a:t>7</a:t>
            </a:fld>
            <a:endParaRPr lang="en-US" dirty="0"/>
          </a:p>
        </p:txBody>
      </p:sp>
      <p:sp>
        <p:nvSpPr>
          <p:cNvPr id="4" name="TextBox 3">
            <a:extLst>
              <a:ext uri="{FF2B5EF4-FFF2-40B4-BE49-F238E27FC236}">
                <a16:creationId xmlns:a16="http://schemas.microsoft.com/office/drawing/2014/main" id="{A2CB5920-B8FD-4A30-B6A3-1254727F87B7}"/>
              </a:ext>
            </a:extLst>
          </p:cNvPr>
          <p:cNvSpPr txBox="1"/>
          <p:nvPr/>
        </p:nvSpPr>
        <p:spPr>
          <a:xfrm>
            <a:off x="480609" y="1630912"/>
            <a:ext cx="7912764" cy="3970318"/>
          </a:xfrm>
          <a:prstGeom prst="rect">
            <a:avLst/>
          </a:prstGeom>
          <a:noFill/>
        </p:spPr>
        <p:txBody>
          <a:bodyPr wrap="square" rtlCol="0">
            <a:spAutoFit/>
          </a:bodyPr>
          <a:lstStyle/>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I taught English for many years in secondary schools. An example of how inflexible teaching can be was when I was heavily pregnant- my midwife gave me a list of 10 things to do in the workplace to accommodate my condition. </a:t>
            </a:r>
          </a:p>
          <a:p>
            <a:pPr marL="285750" indent="-285750">
              <a:buFont typeface="Arial" panose="020B0604020202020204" pitchFamily="34" charset="0"/>
              <a:buChar char="•"/>
              <a:defRP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I could only realistically achieve 1 out of 10.</a:t>
            </a:r>
          </a:p>
          <a:p>
            <a:pPr marL="285750" indent="-285750">
              <a:buFont typeface="Arial" panose="020B0604020202020204" pitchFamily="34" charset="0"/>
              <a:buChar char="•"/>
              <a:defRP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My solution – was to leave earlier than I had planned and not take any risks… but I know of many people who do not have the luxury to do this.</a:t>
            </a:r>
          </a:p>
          <a:p>
            <a:pPr marL="285750" indent="-285750">
              <a:buFont typeface="Arial" panose="020B0604020202020204" pitchFamily="34" charset="0"/>
              <a:buChar char="•"/>
              <a:defRP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In dealing with my own situations – my rule of thumb has always been to predict, adapt and pivot according to my own capabilities and avoid spiralling out of control. </a:t>
            </a:r>
          </a:p>
        </p:txBody>
      </p:sp>
    </p:spTree>
    <p:extLst>
      <p:ext uri="{BB962C8B-B14F-4D97-AF65-F5344CB8AC3E}">
        <p14:creationId xmlns:p14="http://schemas.microsoft.com/office/powerpoint/2010/main" val="23746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BC68-64E7-41DF-B51A-ABF046CF27C5}"/>
              </a:ext>
            </a:extLst>
          </p:cNvPr>
          <p:cNvSpPr>
            <a:spLocks noGrp="1"/>
          </p:cNvSpPr>
          <p:nvPr>
            <p:ph type="title"/>
          </p:nvPr>
        </p:nvSpPr>
        <p:spPr/>
        <p:txBody>
          <a:bodyPr>
            <a:normAutofit/>
          </a:bodyPr>
          <a:lstStyle/>
          <a:p>
            <a:r>
              <a:rPr lang="en-GB" dirty="0">
                <a:solidFill>
                  <a:schemeClr val="bg1"/>
                </a:solidFill>
              </a:rPr>
              <a:t>Topic two</a:t>
            </a:r>
          </a:p>
        </p:txBody>
      </p:sp>
      <p:sp>
        <p:nvSpPr>
          <p:cNvPr id="3" name="Slide Number Placeholder 2">
            <a:extLst>
              <a:ext uri="{FF2B5EF4-FFF2-40B4-BE49-F238E27FC236}">
                <a16:creationId xmlns:a16="http://schemas.microsoft.com/office/drawing/2014/main" id="{BEB5E750-1A69-430D-89AE-D642D3CFF1C6}"/>
              </a:ext>
            </a:extLst>
          </p:cNvPr>
          <p:cNvSpPr>
            <a:spLocks noGrp="1"/>
          </p:cNvSpPr>
          <p:nvPr>
            <p:ph type="sldNum" sz="quarter" idx="4"/>
          </p:nvPr>
        </p:nvSpPr>
        <p:spPr/>
        <p:txBody>
          <a:bodyPr/>
          <a:lstStyle/>
          <a:p>
            <a:fld id="{A11C9724-8A92-144E-B366-F406EC48C5BB}" type="slidenum">
              <a:rPr lang="en-US" smtClean="0"/>
              <a:pPr/>
              <a:t>8</a:t>
            </a:fld>
            <a:endParaRPr lang="en-US" dirty="0"/>
          </a:p>
        </p:txBody>
      </p:sp>
      <p:sp>
        <p:nvSpPr>
          <p:cNvPr id="4" name="TextBox 3">
            <a:extLst>
              <a:ext uri="{FF2B5EF4-FFF2-40B4-BE49-F238E27FC236}">
                <a16:creationId xmlns:a16="http://schemas.microsoft.com/office/drawing/2014/main" id="{8E5A4EDA-9212-3313-7AB4-30D5DF47CF04}"/>
              </a:ext>
            </a:extLst>
          </p:cNvPr>
          <p:cNvSpPr txBox="1"/>
          <p:nvPr/>
        </p:nvSpPr>
        <p:spPr>
          <a:xfrm>
            <a:off x="436728" y="1992573"/>
            <a:ext cx="7738281" cy="2308324"/>
          </a:xfrm>
          <a:prstGeom prst="rect">
            <a:avLst/>
          </a:prstGeom>
          <a:noFill/>
        </p:spPr>
        <p:txBody>
          <a:bodyPr wrap="square" rtlCol="0">
            <a:spAutoFit/>
          </a:bodyPr>
          <a:lstStyle/>
          <a:p>
            <a:r>
              <a:rPr lang="en-GB" sz="2400" i="1" dirty="0">
                <a:latin typeface="Verdana" panose="020B0604030504040204" pitchFamily="34" charset="0"/>
                <a:ea typeface="Verdana" panose="020B0604030504040204" pitchFamily="34" charset="0"/>
              </a:rPr>
              <a:t>2) The practice or policy of providing equal access to opportunities and resources for people who might otherwise be excluded or marginalised, such as those who have physical or intellectual disabilities and members of other minority groups. </a:t>
            </a:r>
          </a:p>
        </p:txBody>
      </p:sp>
    </p:spTree>
    <p:extLst>
      <p:ext uri="{BB962C8B-B14F-4D97-AF65-F5344CB8AC3E}">
        <p14:creationId xmlns:p14="http://schemas.microsoft.com/office/powerpoint/2010/main" val="424350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C01F-DE54-7ADE-1A57-8156AD38DBF4}"/>
              </a:ext>
            </a:extLst>
          </p:cNvPr>
          <p:cNvSpPr>
            <a:spLocks noGrp="1"/>
          </p:cNvSpPr>
          <p:nvPr>
            <p:ph type="title"/>
          </p:nvPr>
        </p:nvSpPr>
        <p:spPr/>
        <p:txBody>
          <a:bodyPr/>
          <a:lstStyle/>
          <a:p>
            <a:r>
              <a:rPr lang="en-GB" dirty="0"/>
              <a:t>The reality</a:t>
            </a:r>
          </a:p>
        </p:txBody>
      </p:sp>
      <p:sp>
        <p:nvSpPr>
          <p:cNvPr id="3" name="Slide Number Placeholder 2">
            <a:extLst>
              <a:ext uri="{FF2B5EF4-FFF2-40B4-BE49-F238E27FC236}">
                <a16:creationId xmlns:a16="http://schemas.microsoft.com/office/drawing/2014/main" id="{8C93B617-C3F1-4925-A4F3-6506053F8A6A}"/>
              </a:ext>
            </a:extLst>
          </p:cNvPr>
          <p:cNvSpPr>
            <a:spLocks noGrp="1"/>
          </p:cNvSpPr>
          <p:nvPr>
            <p:ph type="sldNum" sz="quarter" idx="4"/>
          </p:nvPr>
        </p:nvSpPr>
        <p:spPr/>
        <p:txBody>
          <a:bodyPr/>
          <a:lstStyle/>
          <a:p>
            <a:fld id="{A11C9724-8A92-144E-B366-F406EC48C5BB}" type="slidenum">
              <a:rPr lang="en-US" smtClean="0"/>
              <a:pPr/>
              <a:t>9</a:t>
            </a:fld>
            <a:endParaRPr lang="en-US" dirty="0"/>
          </a:p>
        </p:txBody>
      </p:sp>
      <p:sp>
        <p:nvSpPr>
          <p:cNvPr id="5" name="TextBox 4">
            <a:extLst>
              <a:ext uri="{FF2B5EF4-FFF2-40B4-BE49-F238E27FC236}">
                <a16:creationId xmlns:a16="http://schemas.microsoft.com/office/drawing/2014/main" id="{6BDAF5D6-273A-4F10-413A-921F198C1E33}"/>
              </a:ext>
            </a:extLst>
          </p:cNvPr>
          <p:cNvSpPr txBox="1"/>
          <p:nvPr/>
        </p:nvSpPr>
        <p:spPr>
          <a:xfrm>
            <a:off x="628651" y="2006221"/>
            <a:ext cx="7396233"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There are thoughtful and practical ways of including people in everyday life.</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Where there are some situations where issues can be predicted and eliminated – there also needs to be a realisation that not every situation can be predicted, nor should be.</a:t>
            </a:r>
          </a:p>
        </p:txBody>
      </p:sp>
    </p:spTree>
    <p:extLst>
      <p:ext uri="{BB962C8B-B14F-4D97-AF65-F5344CB8AC3E}">
        <p14:creationId xmlns:p14="http://schemas.microsoft.com/office/powerpoint/2010/main" val="1744348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1971</Words>
  <Application>Microsoft Office PowerPoint</Application>
  <PresentationFormat>On-screen Show (16:10)</PresentationFormat>
  <Paragraphs>145</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Comic Sans MS</vt:lpstr>
      <vt:lpstr>Verdana</vt:lpstr>
      <vt:lpstr>Wingdings</vt:lpstr>
      <vt:lpstr>Office Theme</vt:lpstr>
      <vt:lpstr>Inclusion- How to include without excluding</vt:lpstr>
      <vt:lpstr>Content</vt:lpstr>
      <vt:lpstr>Inclusion</vt:lpstr>
      <vt:lpstr>Topic one</vt:lpstr>
      <vt:lpstr>The reality</vt:lpstr>
      <vt:lpstr>The reality</vt:lpstr>
      <vt:lpstr>Teaching can be brutal</vt:lpstr>
      <vt:lpstr>Topic two</vt:lpstr>
      <vt:lpstr>The reality</vt:lpstr>
      <vt:lpstr>Differentiation </vt:lpstr>
      <vt:lpstr>Example- How digital learning can be a bonus</vt:lpstr>
      <vt:lpstr>    Empowering individuals with needs    </vt:lpstr>
      <vt:lpstr>A different approach</vt:lpstr>
      <vt:lpstr>Accommodate change</vt:lpstr>
      <vt:lpstr>Accommodate change</vt:lpstr>
      <vt:lpstr>The power of Digital Technology</vt:lpstr>
      <vt:lpstr>The power of Digital Technology</vt:lpstr>
      <vt:lpstr>The power of Digital Technology</vt:lpstr>
      <vt:lpstr>Maths</vt:lpstr>
      <vt:lpstr>Maths limiting careers</vt:lpstr>
      <vt:lpstr>Embrace digital change</vt:lpstr>
      <vt:lpstr>Structure</vt:lpstr>
      <vt:lpstr>Our support for the ‘excluded’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Hindhaugh</dc:creator>
  <cp:lastModifiedBy>Christine Thomas</cp:lastModifiedBy>
  <cp:revision>43</cp:revision>
  <dcterms:created xsi:type="dcterms:W3CDTF">2021-05-06T12:56:04Z</dcterms:created>
  <dcterms:modified xsi:type="dcterms:W3CDTF">2024-10-01T15:26:19Z</dcterms:modified>
</cp:coreProperties>
</file>